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3"/>
  </p:notesMasterIdLst>
  <p:sldIdLst>
    <p:sldId id="256" r:id="rId2"/>
    <p:sldId id="26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9144000" cy="5143500" type="screen16x9"/>
  <p:notesSz cx="6950075" cy="9236075"/>
  <p:embeddedFontLst>
    <p:embeddedFont>
      <p:font typeface="Lucida Handwriting" panose="03010101010101010101" pitchFamily="66" charset="0"/>
      <p:regular r:id="rId14"/>
    </p:embeddedFont>
    <p:embeddedFont>
      <p:font typeface="Patrick Hand" panose="020B0604020202020204" charset="0"/>
      <p:regular r:id="rId15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orna Otty" initials="LO" lastIdx="1" clrIdx="0">
    <p:extLst>
      <p:ext uri="{19B8F6BF-5375-455C-9EA6-DF929625EA0E}">
        <p15:presenceInfo xmlns:p15="http://schemas.microsoft.com/office/powerpoint/2012/main" userId="S-1-5-21-2072079171-1070484894-561332275-779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1CC00"/>
    <a:srgbClr val="0D5BDC"/>
    <a:srgbClr val="BF9000"/>
    <a:srgbClr val="0B5394"/>
    <a:srgbClr val="0BFFFF"/>
    <a:srgbClr val="FFCC00"/>
    <a:srgbClr val="0B53FF"/>
    <a:srgbClr val="3061C2"/>
    <a:srgbClr val="33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43" d="100"/>
          <a:sy n="143" d="100"/>
        </p:scale>
        <p:origin x="684" y="11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font" Target="fonts/font2.fntdata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1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95288" y="692150"/>
            <a:ext cx="6159500" cy="34639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95008" y="4387136"/>
            <a:ext cx="5560060" cy="41562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476" tIns="92476" rIns="92476" bIns="92476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95288" y="692150"/>
            <a:ext cx="6159500" cy="34639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95008" y="4387136"/>
            <a:ext cx="5560060" cy="4156234"/>
          </a:xfrm>
          <a:prstGeom prst="rect">
            <a:avLst/>
          </a:prstGeom>
        </p:spPr>
        <p:txBody>
          <a:bodyPr spcFirstLastPara="1" wrap="square" lIns="92476" tIns="92476" rIns="92476" bIns="92476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95288" y="692150"/>
            <a:ext cx="6159500" cy="34639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95008" y="4387136"/>
            <a:ext cx="5560060" cy="4156234"/>
          </a:xfrm>
          <a:prstGeom prst="rect">
            <a:avLst/>
          </a:prstGeom>
        </p:spPr>
        <p:txBody>
          <a:bodyPr spcFirstLastPara="1" wrap="square" lIns="92476" tIns="92476" rIns="92476" bIns="92476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4820624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95288" y="692150"/>
            <a:ext cx="6159500" cy="34639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95008" y="4387136"/>
            <a:ext cx="5560060" cy="4156234"/>
          </a:xfrm>
          <a:prstGeom prst="rect">
            <a:avLst/>
          </a:prstGeom>
        </p:spPr>
        <p:txBody>
          <a:bodyPr spcFirstLastPara="1" wrap="square" lIns="92476" tIns="92476" rIns="92476" bIns="92476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5916401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95288" y="692150"/>
            <a:ext cx="6159500" cy="34639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95008" y="4387136"/>
            <a:ext cx="5560060" cy="4156234"/>
          </a:xfrm>
          <a:prstGeom prst="rect">
            <a:avLst/>
          </a:prstGeom>
        </p:spPr>
        <p:txBody>
          <a:bodyPr spcFirstLastPara="1" wrap="square" lIns="92476" tIns="92476" rIns="92476" bIns="92476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5198094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95288" y="692150"/>
            <a:ext cx="6159500" cy="34639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95008" y="4387136"/>
            <a:ext cx="5560060" cy="4156234"/>
          </a:xfrm>
          <a:prstGeom prst="rect">
            <a:avLst/>
          </a:prstGeom>
        </p:spPr>
        <p:txBody>
          <a:bodyPr spcFirstLastPara="1" wrap="square" lIns="92476" tIns="92476" rIns="92476" bIns="92476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036676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95288" y="692150"/>
            <a:ext cx="6159500" cy="34639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95008" y="4387136"/>
            <a:ext cx="5560060" cy="4156234"/>
          </a:xfrm>
          <a:prstGeom prst="rect">
            <a:avLst/>
          </a:prstGeom>
        </p:spPr>
        <p:txBody>
          <a:bodyPr spcFirstLastPara="1" wrap="square" lIns="92476" tIns="92476" rIns="92476" bIns="92476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3713777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95288" y="692150"/>
            <a:ext cx="6159500" cy="34639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95008" y="4387136"/>
            <a:ext cx="5560060" cy="4156234"/>
          </a:xfrm>
          <a:prstGeom prst="rect">
            <a:avLst/>
          </a:prstGeom>
        </p:spPr>
        <p:txBody>
          <a:bodyPr spcFirstLastPara="1" wrap="square" lIns="92476" tIns="92476" rIns="92476" bIns="92476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916362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95288" y="692150"/>
            <a:ext cx="6159500" cy="34639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95008" y="4387136"/>
            <a:ext cx="5560060" cy="4156234"/>
          </a:xfrm>
          <a:prstGeom prst="rect">
            <a:avLst/>
          </a:prstGeom>
        </p:spPr>
        <p:txBody>
          <a:bodyPr spcFirstLastPara="1" wrap="square" lIns="92476" tIns="92476" rIns="92476" bIns="92476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29656093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95288" y="692150"/>
            <a:ext cx="6159500" cy="34639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95008" y="4387136"/>
            <a:ext cx="5560060" cy="4156234"/>
          </a:xfrm>
          <a:prstGeom prst="rect">
            <a:avLst/>
          </a:prstGeom>
        </p:spPr>
        <p:txBody>
          <a:bodyPr spcFirstLastPara="1" wrap="square" lIns="92476" tIns="92476" rIns="92476" bIns="92476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4576618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95288" y="692150"/>
            <a:ext cx="6159500" cy="34639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95008" y="4387136"/>
            <a:ext cx="5560060" cy="4156234"/>
          </a:xfrm>
          <a:prstGeom prst="rect">
            <a:avLst/>
          </a:prstGeom>
        </p:spPr>
        <p:txBody>
          <a:bodyPr spcFirstLastPara="1" wrap="square" lIns="92476" tIns="92476" rIns="92476" bIns="92476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04019881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95288" y="692150"/>
            <a:ext cx="6159500" cy="34639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95008" y="4387136"/>
            <a:ext cx="5560060" cy="4156234"/>
          </a:xfrm>
          <a:prstGeom prst="rect">
            <a:avLst/>
          </a:prstGeom>
        </p:spPr>
        <p:txBody>
          <a:bodyPr spcFirstLastPara="1" wrap="square" lIns="92476" tIns="92476" rIns="92476" bIns="92476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8217556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50" advClick="0" advTm="5000"/>
    </mc:Choice>
    <mc:Fallback xmlns="">
      <p:transition advClick="0" advTm="500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50" advClick="0" advTm="5000"/>
    </mc:Choice>
    <mc:Fallback xmlns="">
      <p:transition advClick="0" advTm="500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50" advClick="0" advTm="5000"/>
    </mc:Choice>
    <mc:Fallback xmlns="">
      <p:transition advClick="0" advTm="500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50" advClick="0" advTm="5000"/>
    </mc:Choice>
    <mc:Fallback xmlns="">
      <p:transition advClick="0" advTm="500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50" advClick="0" advTm="5000"/>
    </mc:Choice>
    <mc:Fallback xmlns="">
      <p:transition advClick="0" advTm="500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50" advClick="0" advTm="5000"/>
    </mc:Choice>
    <mc:Fallback xmlns="">
      <p:transition advClick="0" advTm="500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50" advClick="0" advTm="5000"/>
    </mc:Choice>
    <mc:Fallback xmlns="">
      <p:transition advClick="0" advTm="500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50" advClick="0" advTm="5000"/>
    </mc:Choice>
    <mc:Fallback xmlns="">
      <p:transition advClick="0" advTm="500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50" advClick="0" advTm="5000"/>
    </mc:Choice>
    <mc:Fallback xmlns="">
      <p:transition advClick="0" advTm="500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50" advClick="0" advTm="5000"/>
    </mc:Choice>
    <mc:Fallback xmlns="">
      <p:transition advClick="0" advTm="500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50" advClick="0" advTm="5000"/>
    </mc:Choice>
    <mc:Fallback xmlns="">
      <p:transition advClick="0" advTm="500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mc:AlternateContent xmlns:mc="http://schemas.openxmlformats.org/markup-compatibility/2006" xmlns:p14="http://schemas.microsoft.com/office/powerpoint/2010/main">
    <mc:Choice Requires="p14">
      <p:transition p14:dur="50" advClick="0" advTm="5000"/>
    </mc:Choice>
    <mc:Fallback xmlns="">
      <p:transition advClick="0" advTm="5000"/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B5394"/>
        </a:solid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3"/>
          <p:cNvSpPr txBox="1"/>
          <p:nvPr/>
        </p:nvSpPr>
        <p:spPr>
          <a:xfrm>
            <a:off x="659000" y="228975"/>
            <a:ext cx="8109000" cy="837600"/>
          </a:xfrm>
          <a:prstGeom prst="rect">
            <a:avLst/>
          </a:prstGeom>
          <a:noFill/>
          <a:ln w="114300" cap="flat" cmpd="sng">
            <a:solidFill>
              <a:schemeClr val="accent1">
                <a:lumMod val="75000"/>
              </a:schemeClr>
            </a:solidFill>
            <a:prstDash val="solid"/>
            <a:bevel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" sz="5000" dirty="0">
                <a:solidFill>
                  <a:srgbClr val="BF9000"/>
                </a:solidFill>
                <a:latin typeface="Patrick Hand"/>
                <a:ea typeface="Patrick Hand"/>
                <a:cs typeface="Patrick Hand"/>
                <a:sym typeface="Patrick Hand"/>
              </a:rPr>
              <a:t>You Make AP a </a:t>
            </a:r>
            <a:r>
              <a:rPr lang="en-US" sz="5000" dirty="0">
                <a:solidFill>
                  <a:srgbClr val="BF9000"/>
                </a:solidFill>
                <a:latin typeface="Patrick Hand"/>
                <a:ea typeface="Patrick Hand"/>
                <a:cs typeface="Patrick Hand"/>
                <a:sym typeface="Patrick Hand"/>
              </a:rPr>
              <a:t>GREAT</a:t>
            </a:r>
            <a:r>
              <a:rPr lang="en" sz="5000" dirty="0">
                <a:solidFill>
                  <a:srgbClr val="BF9000"/>
                </a:solidFill>
                <a:latin typeface="Patrick Hand"/>
                <a:ea typeface="Patrick Hand"/>
                <a:cs typeface="Patrick Hand"/>
                <a:sym typeface="Patrick Hand"/>
              </a:rPr>
              <a:t> </a:t>
            </a:r>
            <a:r>
              <a:rPr lang="en-US" sz="5000" dirty="0">
                <a:solidFill>
                  <a:srgbClr val="BF9000"/>
                </a:solidFill>
                <a:latin typeface="Patrick Hand"/>
                <a:ea typeface="Patrick Hand"/>
                <a:cs typeface="Patrick Hand"/>
                <a:sym typeface="Patrick Hand"/>
              </a:rPr>
              <a:t>P</a:t>
            </a:r>
            <a:r>
              <a:rPr lang="en" sz="5000" dirty="0">
                <a:solidFill>
                  <a:srgbClr val="BF9000"/>
                </a:solidFill>
                <a:latin typeface="Patrick Hand"/>
                <a:ea typeface="Patrick Hand"/>
                <a:cs typeface="Patrick Hand"/>
                <a:sym typeface="Patrick Hand"/>
              </a:rPr>
              <a:t>lace to BE! </a:t>
            </a:r>
            <a:endParaRPr sz="5000" dirty="0">
              <a:solidFill>
                <a:srgbClr val="BF9000"/>
              </a:solidFill>
              <a:latin typeface="Patrick Hand"/>
              <a:ea typeface="Patrick Hand"/>
              <a:cs typeface="Patrick Hand"/>
              <a:sym typeface="Patrick Hand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FD25E7B-5E06-4FD6-BFB5-E08E8482B3DA}"/>
              </a:ext>
            </a:extLst>
          </p:cNvPr>
          <p:cNvSpPr txBox="1"/>
          <p:nvPr/>
        </p:nvSpPr>
        <p:spPr>
          <a:xfrm>
            <a:off x="4153949" y="1476263"/>
            <a:ext cx="3733714" cy="646331"/>
          </a:xfrm>
          <a:prstGeom prst="rect">
            <a:avLst/>
          </a:prstGeom>
          <a:noFill/>
          <a:ln w="76200">
            <a:solidFill>
              <a:schemeClr val="accent1">
                <a:lumMod val="40000"/>
                <a:lumOff val="60000"/>
              </a:schemeClr>
            </a:solidFill>
            <a:bevel/>
          </a:ln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rgbClr val="BF9000"/>
                </a:solidFill>
                <a:latin typeface="Patrick Hand"/>
              </a:rPr>
              <a:t>Kade Baker—Grade 11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6E3D0A1-7978-4F77-A2DE-30DC965FD8C5}"/>
              </a:ext>
            </a:extLst>
          </p:cNvPr>
          <p:cNvSpPr txBox="1"/>
          <p:nvPr/>
        </p:nvSpPr>
        <p:spPr>
          <a:xfrm>
            <a:off x="4426067" y="2650397"/>
            <a:ext cx="3583815" cy="2031325"/>
          </a:xfrm>
          <a:prstGeom prst="rect">
            <a:avLst/>
          </a:prstGeom>
          <a:noFill/>
          <a:ln w="79375">
            <a:solidFill>
              <a:schemeClr val="accent1">
                <a:lumMod val="75000"/>
              </a:schemeClr>
            </a:solidFill>
            <a:bevel/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Kade makes my life easier.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He is in charge of restocking the copy paper throughout the building.  He also restocks the facial tissue.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He does a great job and make AP a Great Place to be.	</a:t>
            </a:r>
          </a:p>
          <a:p>
            <a:r>
              <a:rPr lang="en-US" dirty="0">
                <a:solidFill>
                  <a:schemeClr val="bg1"/>
                </a:solidFill>
              </a:rPr>
              <a:t>		</a:t>
            </a:r>
            <a:r>
              <a:rPr lang="en-US" sz="1000" dirty="0">
                <a:solidFill>
                  <a:schemeClr val="bg1"/>
                </a:solidFill>
                <a:latin typeface="Lucida Handwriting" panose="03010101010101010101" pitchFamily="66" charset="0"/>
              </a:rPr>
              <a:t>Mrs. Otty</a:t>
            </a:r>
          </a:p>
        </p:txBody>
      </p:sp>
      <p:pic>
        <p:nvPicPr>
          <p:cNvPr id="2" name="Picture 2">
            <a:extLst>
              <a:ext uri="{FF2B5EF4-FFF2-40B4-BE49-F238E27FC236}">
                <a16:creationId xmlns:a16="http://schemas.microsoft.com/office/drawing/2014/main" id="{DE0ABBFC-84FC-4409-825C-AB52B0DB86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5069" y="1348383"/>
            <a:ext cx="2359152" cy="3127248"/>
          </a:xfrm>
          <a:prstGeom prst="rect">
            <a:avLst/>
          </a:prstGeom>
          <a:noFill/>
          <a:ln w="79375">
            <a:solidFill>
              <a:srgbClr val="E1CC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50" advClick="0" advTm="5000"/>
    </mc:Choice>
    <mc:Fallback xmlns="">
      <p:transition advClick="0" advTm="5000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B5394"/>
        </a:solid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3"/>
          <p:cNvSpPr txBox="1"/>
          <p:nvPr/>
        </p:nvSpPr>
        <p:spPr>
          <a:xfrm>
            <a:off x="659000" y="228975"/>
            <a:ext cx="8109000" cy="837600"/>
          </a:xfrm>
          <a:prstGeom prst="rect">
            <a:avLst/>
          </a:prstGeom>
          <a:noFill/>
          <a:ln w="114300" cap="flat" cmpd="sng">
            <a:solidFill>
              <a:schemeClr val="accent1">
                <a:lumMod val="75000"/>
              </a:schemeClr>
            </a:solidFill>
            <a:prstDash val="solid"/>
            <a:bevel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" sz="5000" dirty="0">
                <a:solidFill>
                  <a:srgbClr val="BF9000"/>
                </a:solidFill>
                <a:latin typeface="Patrick Hand"/>
                <a:ea typeface="Patrick Hand"/>
                <a:cs typeface="Patrick Hand"/>
                <a:sym typeface="Patrick Hand"/>
              </a:rPr>
              <a:t>You Make AP a </a:t>
            </a:r>
            <a:r>
              <a:rPr lang="en-US" sz="5000" dirty="0">
                <a:solidFill>
                  <a:srgbClr val="BF9000"/>
                </a:solidFill>
                <a:latin typeface="Patrick Hand"/>
                <a:ea typeface="Patrick Hand"/>
                <a:cs typeface="Patrick Hand"/>
                <a:sym typeface="Patrick Hand"/>
              </a:rPr>
              <a:t>GREAT</a:t>
            </a:r>
            <a:r>
              <a:rPr lang="en" sz="5000" dirty="0">
                <a:solidFill>
                  <a:srgbClr val="BF9000"/>
                </a:solidFill>
                <a:latin typeface="Patrick Hand"/>
                <a:ea typeface="Patrick Hand"/>
                <a:cs typeface="Patrick Hand"/>
                <a:sym typeface="Patrick Hand"/>
              </a:rPr>
              <a:t> </a:t>
            </a:r>
            <a:r>
              <a:rPr lang="en-US" sz="5000" dirty="0">
                <a:solidFill>
                  <a:srgbClr val="BF9000"/>
                </a:solidFill>
                <a:latin typeface="Patrick Hand"/>
                <a:ea typeface="Patrick Hand"/>
                <a:cs typeface="Patrick Hand"/>
                <a:sym typeface="Patrick Hand"/>
              </a:rPr>
              <a:t>P</a:t>
            </a:r>
            <a:r>
              <a:rPr lang="en" sz="5000" dirty="0">
                <a:solidFill>
                  <a:srgbClr val="BF9000"/>
                </a:solidFill>
                <a:latin typeface="Patrick Hand"/>
                <a:ea typeface="Patrick Hand"/>
                <a:cs typeface="Patrick Hand"/>
                <a:sym typeface="Patrick Hand"/>
              </a:rPr>
              <a:t>lace to BE! </a:t>
            </a:r>
            <a:endParaRPr sz="5000" dirty="0">
              <a:solidFill>
                <a:srgbClr val="BF9000"/>
              </a:solidFill>
              <a:latin typeface="Patrick Hand"/>
              <a:ea typeface="Patrick Hand"/>
              <a:cs typeface="Patrick Hand"/>
              <a:sym typeface="Patrick Hand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FD25E7B-5E06-4FD6-BFB5-E08E8482B3DA}"/>
              </a:ext>
            </a:extLst>
          </p:cNvPr>
          <p:cNvSpPr txBox="1"/>
          <p:nvPr/>
        </p:nvSpPr>
        <p:spPr>
          <a:xfrm>
            <a:off x="3899016" y="1396551"/>
            <a:ext cx="4503156" cy="646331"/>
          </a:xfrm>
          <a:prstGeom prst="rect">
            <a:avLst/>
          </a:prstGeom>
          <a:noFill/>
          <a:ln w="76200">
            <a:solidFill>
              <a:schemeClr val="accent1">
                <a:lumMod val="40000"/>
                <a:lumOff val="60000"/>
              </a:schemeClr>
            </a:solidFill>
            <a:bevel/>
          </a:ln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rgbClr val="BF9000"/>
                </a:solidFill>
                <a:latin typeface="Patrick Hand"/>
              </a:rPr>
              <a:t>Nathan Webster—Grade 11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6E3D0A1-7978-4F77-A2DE-30DC965FD8C5}"/>
              </a:ext>
            </a:extLst>
          </p:cNvPr>
          <p:cNvSpPr txBox="1"/>
          <p:nvPr/>
        </p:nvSpPr>
        <p:spPr>
          <a:xfrm>
            <a:off x="4245921" y="2372860"/>
            <a:ext cx="4717970" cy="2616101"/>
          </a:xfrm>
          <a:prstGeom prst="rect">
            <a:avLst/>
          </a:prstGeom>
          <a:noFill/>
          <a:ln w="79375">
            <a:solidFill>
              <a:schemeClr val="accent1">
                <a:lumMod val="75000"/>
              </a:schemeClr>
            </a:solidFill>
            <a:bevel/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Nathan is not only a good student, but also a wonderful person. 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He is kind to each and every person he interacts with, whether that be staff or his fellow students. 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Always engaging in academics or otherwise.  Nathan is a great presence to have in class. 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Many would do well to follow his examples of kindness, care, and enthusiasm!	</a:t>
            </a:r>
          </a:p>
          <a:p>
            <a:r>
              <a:rPr lang="en-US" sz="1000" dirty="0">
                <a:solidFill>
                  <a:schemeClr val="bg1"/>
                </a:solidFill>
                <a:latin typeface="Lucida Handwriting" panose="03010101010101010101" pitchFamily="66" charset="0"/>
              </a:rPr>
              <a:t>			Mr. Porter</a:t>
            </a:r>
          </a:p>
        </p:txBody>
      </p:sp>
      <p:pic>
        <p:nvPicPr>
          <p:cNvPr id="6146" name="Picture 2">
            <a:extLst>
              <a:ext uri="{FF2B5EF4-FFF2-40B4-BE49-F238E27FC236}">
                <a16:creationId xmlns:a16="http://schemas.microsoft.com/office/drawing/2014/main" id="{2BCC650D-0733-4C1F-B19C-6A16332251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6631" y="1492827"/>
            <a:ext cx="2359152" cy="3127248"/>
          </a:xfrm>
          <a:prstGeom prst="rect">
            <a:avLst/>
          </a:prstGeom>
          <a:noFill/>
          <a:ln w="79375">
            <a:solidFill>
              <a:srgbClr val="E1CC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35547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50" advClick="0" advTm="5000"/>
    </mc:Choice>
    <mc:Fallback xmlns="">
      <p:transition advClick="0" advTm="5000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B5394"/>
        </a:solid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3"/>
          <p:cNvSpPr txBox="1"/>
          <p:nvPr/>
        </p:nvSpPr>
        <p:spPr>
          <a:xfrm>
            <a:off x="659000" y="228975"/>
            <a:ext cx="8109000" cy="837600"/>
          </a:xfrm>
          <a:prstGeom prst="rect">
            <a:avLst/>
          </a:prstGeom>
          <a:noFill/>
          <a:ln w="114300" cap="flat" cmpd="sng">
            <a:solidFill>
              <a:schemeClr val="accent1">
                <a:lumMod val="75000"/>
              </a:schemeClr>
            </a:solidFill>
            <a:prstDash val="solid"/>
            <a:bevel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" sz="5000" dirty="0">
                <a:solidFill>
                  <a:srgbClr val="BF9000"/>
                </a:solidFill>
                <a:latin typeface="Patrick Hand"/>
                <a:ea typeface="Patrick Hand"/>
                <a:cs typeface="Patrick Hand"/>
                <a:sym typeface="Patrick Hand"/>
              </a:rPr>
              <a:t>You Make AP a </a:t>
            </a:r>
            <a:r>
              <a:rPr lang="en-US" sz="5000" dirty="0">
                <a:solidFill>
                  <a:srgbClr val="BF9000"/>
                </a:solidFill>
                <a:latin typeface="Patrick Hand"/>
                <a:ea typeface="Patrick Hand"/>
                <a:cs typeface="Patrick Hand"/>
                <a:sym typeface="Patrick Hand"/>
              </a:rPr>
              <a:t>GREAT</a:t>
            </a:r>
            <a:r>
              <a:rPr lang="en" sz="5000" dirty="0">
                <a:solidFill>
                  <a:srgbClr val="BF9000"/>
                </a:solidFill>
                <a:latin typeface="Patrick Hand"/>
                <a:ea typeface="Patrick Hand"/>
                <a:cs typeface="Patrick Hand"/>
                <a:sym typeface="Patrick Hand"/>
              </a:rPr>
              <a:t> </a:t>
            </a:r>
            <a:r>
              <a:rPr lang="en-US" sz="5000" dirty="0">
                <a:solidFill>
                  <a:srgbClr val="BF9000"/>
                </a:solidFill>
                <a:latin typeface="Patrick Hand"/>
                <a:ea typeface="Patrick Hand"/>
                <a:cs typeface="Patrick Hand"/>
                <a:sym typeface="Patrick Hand"/>
              </a:rPr>
              <a:t>P</a:t>
            </a:r>
            <a:r>
              <a:rPr lang="en" sz="5000" dirty="0">
                <a:solidFill>
                  <a:srgbClr val="BF9000"/>
                </a:solidFill>
                <a:latin typeface="Patrick Hand"/>
                <a:ea typeface="Patrick Hand"/>
                <a:cs typeface="Patrick Hand"/>
                <a:sym typeface="Patrick Hand"/>
              </a:rPr>
              <a:t>lace to BE! </a:t>
            </a:r>
            <a:endParaRPr sz="5000" dirty="0">
              <a:solidFill>
                <a:srgbClr val="BF9000"/>
              </a:solidFill>
              <a:latin typeface="Patrick Hand"/>
              <a:ea typeface="Patrick Hand"/>
              <a:cs typeface="Patrick Hand"/>
              <a:sym typeface="Patrick Hand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FD25E7B-5E06-4FD6-BFB5-E08E8482B3DA}"/>
              </a:ext>
            </a:extLst>
          </p:cNvPr>
          <p:cNvSpPr txBox="1"/>
          <p:nvPr/>
        </p:nvSpPr>
        <p:spPr>
          <a:xfrm>
            <a:off x="3880483" y="1396691"/>
            <a:ext cx="4607352" cy="646331"/>
          </a:xfrm>
          <a:prstGeom prst="rect">
            <a:avLst/>
          </a:prstGeom>
          <a:noFill/>
          <a:ln w="76200">
            <a:solidFill>
              <a:schemeClr val="accent1">
                <a:lumMod val="40000"/>
                <a:lumOff val="60000"/>
              </a:schemeClr>
            </a:solidFill>
            <a:bevel/>
          </a:ln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rgbClr val="BF9000"/>
                </a:solidFill>
                <a:latin typeface="Patrick Hand"/>
              </a:rPr>
              <a:t>Ash Zimmerman—Grade 11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6E3D0A1-7978-4F77-A2DE-30DC965FD8C5}"/>
              </a:ext>
            </a:extLst>
          </p:cNvPr>
          <p:cNvSpPr txBox="1"/>
          <p:nvPr/>
        </p:nvSpPr>
        <p:spPr>
          <a:xfrm>
            <a:off x="4572000" y="2521527"/>
            <a:ext cx="3879273" cy="2046714"/>
          </a:xfrm>
          <a:prstGeom prst="rect">
            <a:avLst/>
          </a:prstGeom>
          <a:noFill/>
          <a:ln w="79375">
            <a:solidFill>
              <a:schemeClr val="accent1">
                <a:lumMod val="75000"/>
              </a:schemeClr>
            </a:solidFill>
            <a:bevel/>
          </a:ln>
        </p:spPr>
        <p:txBody>
          <a:bodyPr wrap="square" rtlCol="0">
            <a:spAutoFit/>
          </a:bodyPr>
          <a:lstStyle/>
          <a:p>
            <a:r>
              <a:rPr lang="en-US" sz="1300" dirty="0">
                <a:solidFill>
                  <a:schemeClr val="bg1"/>
                </a:solidFill>
              </a:rPr>
              <a:t>Ash tirelessly worked on the musical taking the job of Promotions to the next level.  </a:t>
            </a:r>
          </a:p>
          <a:p>
            <a:endParaRPr lang="en-US" sz="1300" dirty="0">
              <a:solidFill>
                <a:schemeClr val="bg1"/>
              </a:solidFill>
            </a:endParaRPr>
          </a:p>
          <a:p>
            <a:r>
              <a:rPr lang="en-US" sz="1300" dirty="0">
                <a:solidFill>
                  <a:schemeClr val="bg1"/>
                </a:solidFill>
              </a:rPr>
              <a:t>They had great ideas and executed them extremely well and also managed to help in other capacities whenever needed.  </a:t>
            </a:r>
          </a:p>
          <a:p>
            <a:endParaRPr lang="en-US" sz="1300" dirty="0">
              <a:solidFill>
                <a:schemeClr val="bg1"/>
              </a:solidFill>
            </a:endParaRPr>
          </a:p>
          <a:p>
            <a:r>
              <a:rPr lang="en-US" sz="1300" dirty="0">
                <a:solidFill>
                  <a:schemeClr val="bg1"/>
                </a:solidFill>
              </a:rPr>
              <a:t>I am unendingly impressed with their accomplishments.</a:t>
            </a:r>
            <a:r>
              <a:rPr lang="en-US" sz="1000" dirty="0">
                <a:solidFill>
                  <a:schemeClr val="bg1"/>
                </a:solidFill>
                <a:latin typeface="Lucida Handwriting" panose="03010101010101010101" pitchFamily="66" charset="0"/>
              </a:rPr>
              <a:t>			</a:t>
            </a:r>
            <a:r>
              <a:rPr lang="en-US" sz="1000">
                <a:solidFill>
                  <a:schemeClr val="bg1"/>
                </a:solidFill>
                <a:latin typeface="Lucida Handwriting" panose="03010101010101010101" pitchFamily="66" charset="0"/>
              </a:rPr>
              <a:t>		Ms</a:t>
            </a:r>
            <a:r>
              <a:rPr lang="en-US" sz="1000" dirty="0">
                <a:solidFill>
                  <a:schemeClr val="bg1"/>
                </a:solidFill>
                <a:latin typeface="Lucida Handwriting" panose="03010101010101010101" pitchFamily="66" charset="0"/>
              </a:rPr>
              <a:t>. Monroe  </a:t>
            </a:r>
          </a:p>
        </p:txBody>
      </p:sp>
      <p:pic>
        <p:nvPicPr>
          <p:cNvPr id="5122" name="Picture 2">
            <a:extLst>
              <a:ext uri="{FF2B5EF4-FFF2-40B4-BE49-F238E27FC236}">
                <a16:creationId xmlns:a16="http://schemas.microsoft.com/office/drawing/2014/main" id="{B2FD2A46-76D7-4BE7-99BE-644403CE5A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6631" y="1375064"/>
            <a:ext cx="2359152" cy="3127248"/>
          </a:xfrm>
          <a:prstGeom prst="rect">
            <a:avLst/>
          </a:prstGeom>
          <a:noFill/>
          <a:ln w="79375">
            <a:solidFill>
              <a:srgbClr val="E1CC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29459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50" advClick="0" advTm="5000"/>
    </mc:Choice>
    <mc:Fallback xmlns="">
      <p:transition advClick="0" advTm="500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B5394"/>
        </a:solid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3"/>
          <p:cNvSpPr txBox="1"/>
          <p:nvPr/>
        </p:nvSpPr>
        <p:spPr>
          <a:xfrm>
            <a:off x="659000" y="228975"/>
            <a:ext cx="8109000" cy="837600"/>
          </a:xfrm>
          <a:prstGeom prst="rect">
            <a:avLst/>
          </a:prstGeom>
          <a:noFill/>
          <a:ln w="114300" cap="flat" cmpd="sng">
            <a:solidFill>
              <a:schemeClr val="accent1">
                <a:lumMod val="75000"/>
              </a:schemeClr>
            </a:solidFill>
            <a:prstDash val="solid"/>
            <a:bevel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" sz="5000" dirty="0">
                <a:solidFill>
                  <a:srgbClr val="BF9000"/>
                </a:solidFill>
                <a:latin typeface="Patrick Hand"/>
                <a:ea typeface="Patrick Hand"/>
                <a:cs typeface="Patrick Hand"/>
                <a:sym typeface="Patrick Hand"/>
              </a:rPr>
              <a:t>You Make AP a </a:t>
            </a:r>
            <a:r>
              <a:rPr lang="en-US" sz="5000" dirty="0">
                <a:solidFill>
                  <a:srgbClr val="BF9000"/>
                </a:solidFill>
                <a:latin typeface="Patrick Hand"/>
                <a:ea typeface="Patrick Hand"/>
                <a:cs typeface="Patrick Hand"/>
                <a:sym typeface="Patrick Hand"/>
              </a:rPr>
              <a:t>GREAT</a:t>
            </a:r>
            <a:r>
              <a:rPr lang="en" sz="5000" dirty="0">
                <a:solidFill>
                  <a:srgbClr val="BF9000"/>
                </a:solidFill>
                <a:latin typeface="Patrick Hand"/>
                <a:ea typeface="Patrick Hand"/>
                <a:cs typeface="Patrick Hand"/>
                <a:sym typeface="Patrick Hand"/>
              </a:rPr>
              <a:t> </a:t>
            </a:r>
            <a:r>
              <a:rPr lang="en-US" sz="5000" dirty="0">
                <a:solidFill>
                  <a:srgbClr val="BF9000"/>
                </a:solidFill>
                <a:latin typeface="Patrick Hand"/>
                <a:ea typeface="Patrick Hand"/>
                <a:cs typeface="Patrick Hand"/>
                <a:sym typeface="Patrick Hand"/>
              </a:rPr>
              <a:t>P</a:t>
            </a:r>
            <a:r>
              <a:rPr lang="en" sz="5000" dirty="0">
                <a:solidFill>
                  <a:srgbClr val="BF9000"/>
                </a:solidFill>
                <a:latin typeface="Patrick Hand"/>
                <a:ea typeface="Patrick Hand"/>
                <a:cs typeface="Patrick Hand"/>
                <a:sym typeface="Patrick Hand"/>
              </a:rPr>
              <a:t>lace to BE! </a:t>
            </a:r>
            <a:endParaRPr sz="5000" dirty="0">
              <a:solidFill>
                <a:srgbClr val="BF9000"/>
              </a:solidFill>
              <a:latin typeface="Patrick Hand"/>
              <a:ea typeface="Patrick Hand"/>
              <a:cs typeface="Patrick Hand"/>
              <a:sym typeface="Patrick Hand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FD25E7B-5E06-4FD6-BFB5-E08E8482B3DA}"/>
              </a:ext>
            </a:extLst>
          </p:cNvPr>
          <p:cNvSpPr txBox="1"/>
          <p:nvPr/>
        </p:nvSpPr>
        <p:spPr>
          <a:xfrm>
            <a:off x="4153949" y="1476263"/>
            <a:ext cx="4128053" cy="646331"/>
          </a:xfrm>
          <a:prstGeom prst="rect">
            <a:avLst/>
          </a:prstGeom>
          <a:noFill/>
          <a:ln w="76200">
            <a:solidFill>
              <a:schemeClr val="accent1">
                <a:lumMod val="40000"/>
                <a:lumOff val="60000"/>
              </a:schemeClr>
            </a:solidFill>
            <a:bevel/>
          </a:ln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rgbClr val="BF9000"/>
                </a:solidFill>
                <a:latin typeface="Patrick Hand"/>
              </a:rPr>
              <a:t>Avery </a:t>
            </a:r>
            <a:r>
              <a:rPr lang="en-US" sz="3600" dirty="0" err="1">
                <a:solidFill>
                  <a:srgbClr val="BF9000"/>
                </a:solidFill>
                <a:latin typeface="Patrick Hand"/>
              </a:rPr>
              <a:t>Blasier</a:t>
            </a:r>
            <a:r>
              <a:rPr lang="en-US" sz="3600" dirty="0">
                <a:solidFill>
                  <a:srgbClr val="BF9000"/>
                </a:solidFill>
                <a:latin typeface="Patrick Hand"/>
              </a:rPr>
              <a:t>—Grade 11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6E3D0A1-7978-4F77-A2DE-30DC965FD8C5}"/>
              </a:ext>
            </a:extLst>
          </p:cNvPr>
          <p:cNvSpPr txBox="1"/>
          <p:nvPr/>
        </p:nvSpPr>
        <p:spPr>
          <a:xfrm>
            <a:off x="4426067" y="2650397"/>
            <a:ext cx="3583815" cy="523220"/>
          </a:xfrm>
          <a:prstGeom prst="rect">
            <a:avLst/>
          </a:prstGeom>
          <a:noFill/>
          <a:ln w="79375">
            <a:solidFill>
              <a:schemeClr val="accent1">
                <a:lumMod val="75000"/>
              </a:schemeClr>
            </a:solidFill>
            <a:bevel/>
          </a:ln>
        </p:spPr>
        <p:txBody>
          <a:bodyPr wrap="square" rtlCol="0">
            <a:spAutoFit/>
          </a:bodyPr>
          <a:lstStyle/>
          <a:p>
            <a:r>
              <a:rPr lang="en-US">
                <a:solidFill>
                  <a:schemeClr val="bg1"/>
                </a:solidFill>
              </a:rPr>
              <a:t>Working hard, great </a:t>
            </a:r>
            <a:r>
              <a:rPr lang="en-US" dirty="0">
                <a:solidFill>
                  <a:schemeClr val="bg1"/>
                </a:solidFill>
              </a:rPr>
              <a:t>kid	</a:t>
            </a:r>
          </a:p>
          <a:p>
            <a:r>
              <a:rPr lang="en-US" dirty="0">
                <a:solidFill>
                  <a:schemeClr val="bg1"/>
                </a:solidFill>
              </a:rPr>
              <a:t>		</a:t>
            </a:r>
            <a:r>
              <a:rPr lang="en-US" sz="1000" dirty="0">
                <a:solidFill>
                  <a:schemeClr val="bg1"/>
                </a:solidFill>
                <a:latin typeface="Lucida Handwriting" panose="03010101010101010101" pitchFamily="66" charset="0"/>
              </a:rPr>
              <a:t>Mr. Duff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4EF72B23-82D9-4879-ABE8-E4B0844ECA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6014" y="1423555"/>
            <a:ext cx="2359152" cy="3127248"/>
          </a:xfrm>
          <a:prstGeom prst="rect">
            <a:avLst/>
          </a:prstGeom>
          <a:noFill/>
          <a:ln w="79375">
            <a:solidFill>
              <a:srgbClr val="E1CC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38661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50" advClick="0" advTm="5000"/>
    </mc:Choice>
    <mc:Fallback xmlns="">
      <p:transition advClick="0" advTm="500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B5394"/>
        </a:solid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3"/>
          <p:cNvSpPr txBox="1"/>
          <p:nvPr/>
        </p:nvSpPr>
        <p:spPr>
          <a:xfrm>
            <a:off x="659000" y="228975"/>
            <a:ext cx="8109000" cy="837600"/>
          </a:xfrm>
          <a:prstGeom prst="rect">
            <a:avLst/>
          </a:prstGeom>
          <a:noFill/>
          <a:ln w="114300" cap="flat" cmpd="sng">
            <a:solidFill>
              <a:schemeClr val="accent1">
                <a:lumMod val="75000"/>
              </a:schemeClr>
            </a:solidFill>
            <a:prstDash val="solid"/>
            <a:bevel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" sz="5000" dirty="0">
                <a:solidFill>
                  <a:srgbClr val="BF9000"/>
                </a:solidFill>
                <a:latin typeface="Patrick Hand"/>
                <a:ea typeface="Patrick Hand"/>
                <a:cs typeface="Patrick Hand"/>
                <a:sym typeface="Patrick Hand"/>
              </a:rPr>
              <a:t>You Make AP a </a:t>
            </a:r>
            <a:r>
              <a:rPr lang="en-US" sz="5000" dirty="0">
                <a:solidFill>
                  <a:srgbClr val="BF9000"/>
                </a:solidFill>
                <a:latin typeface="Patrick Hand"/>
                <a:ea typeface="Patrick Hand"/>
                <a:cs typeface="Patrick Hand"/>
                <a:sym typeface="Patrick Hand"/>
              </a:rPr>
              <a:t>GREAT</a:t>
            </a:r>
            <a:r>
              <a:rPr lang="en" sz="5000" dirty="0">
                <a:solidFill>
                  <a:srgbClr val="BF9000"/>
                </a:solidFill>
                <a:latin typeface="Patrick Hand"/>
                <a:ea typeface="Patrick Hand"/>
                <a:cs typeface="Patrick Hand"/>
                <a:sym typeface="Patrick Hand"/>
              </a:rPr>
              <a:t> </a:t>
            </a:r>
            <a:r>
              <a:rPr lang="en-US" sz="5000" dirty="0">
                <a:solidFill>
                  <a:srgbClr val="BF9000"/>
                </a:solidFill>
                <a:latin typeface="Patrick Hand"/>
                <a:ea typeface="Patrick Hand"/>
                <a:cs typeface="Patrick Hand"/>
                <a:sym typeface="Patrick Hand"/>
              </a:rPr>
              <a:t>P</a:t>
            </a:r>
            <a:r>
              <a:rPr lang="en" sz="5000" dirty="0">
                <a:solidFill>
                  <a:srgbClr val="BF9000"/>
                </a:solidFill>
                <a:latin typeface="Patrick Hand"/>
                <a:ea typeface="Patrick Hand"/>
                <a:cs typeface="Patrick Hand"/>
                <a:sym typeface="Patrick Hand"/>
              </a:rPr>
              <a:t>lace to BE! </a:t>
            </a:r>
            <a:endParaRPr sz="5000" dirty="0">
              <a:solidFill>
                <a:srgbClr val="BF9000"/>
              </a:solidFill>
              <a:latin typeface="Patrick Hand"/>
              <a:ea typeface="Patrick Hand"/>
              <a:cs typeface="Patrick Hand"/>
              <a:sym typeface="Patrick Hand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FD25E7B-5E06-4FD6-BFB5-E08E8482B3DA}"/>
              </a:ext>
            </a:extLst>
          </p:cNvPr>
          <p:cNvSpPr txBox="1"/>
          <p:nvPr/>
        </p:nvSpPr>
        <p:spPr>
          <a:xfrm>
            <a:off x="4376060" y="1234827"/>
            <a:ext cx="3557384" cy="646331"/>
          </a:xfrm>
          <a:prstGeom prst="rect">
            <a:avLst/>
          </a:prstGeom>
          <a:noFill/>
          <a:ln w="76200">
            <a:solidFill>
              <a:schemeClr val="accent1">
                <a:lumMod val="40000"/>
                <a:lumOff val="60000"/>
              </a:schemeClr>
            </a:solidFill>
            <a:bevel/>
          </a:ln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rgbClr val="BF9000"/>
                </a:solidFill>
                <a:latin typeface="Patrick Hand"/>
              </a:rPr>
              <a:t>Liam Fitch—Grade 11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6E3D0A1-7978-4F77-A2DE-30DC965FD8C5}"/>
              </a:ext>
            </a:extLst>
          </p:cNvPr>
          <p:cNvSpPr txBox="1"/>
          <p:nvPr/>
        </p:nvSpPr>
        <p:spPr>
          <a:xfrm>
            <a:off x="3872345" y="2109372"/>
            <a:ext cx="5160818" cy="2893100"/>
          </a:xfrm>
          <a:prstGeom prst="rect">
            <a:avLst/>
          </a:prstGeom>
          <a:noFill/>
          <a:ln w="79375">
            <a:solidFill>
              <a:schemeClr val="accent1">
                <a:lumMod val="75000"/>
              </a:schemeClr>
            </a:solidFill>
            <a:bevel/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In College Readiness &amp; Research, Liam exemplifies extraordinary commitment and enthusiasm. As a proactive participant, he consistently leads discussions, readily volunteers answers, and demonstrates a remarkable ability to think innovatively. </a:t>
            </a:r>
          </a:p>
          <a:p>
            <a:endParaRPr lang="en-US" b="1" dirty="0">
              <a:solidFill>
                <a:schemeClr val="bg1"/>
              </a:solidFill>
            </a:endParaRPr>
          </a:p>
          <a:p>
            <a:r>
              <a:rPr lang="en-US" b="1" dirty="0">
                <a:solidFill>
                  <a:schemeClr val="bg1"/>
                </a:solidFill>
              </a:rPr>
              <a:t>He turns in all of his work on time and goes above and beyond in his academic writing. </a:t>
            </a:r>
          </a:p>
          <a:p>
            <a:endParaRPr lang="en-US" b="1" dirty="0">
              <a:solidFill>
                <a:schemeClr val="bg1"/>
              </a:solidFill>
            </a:endParaRPr>
          </a:p>
          <a:p>
            <a:r>
              <a:rPr lang="en-US" b="1" dirty="0">
                <a:solidFill>
                  <a:schemeClr val="bg1"/>
                </a:solidFill>
              </a:rPr>
              <a:t>Liam's unwavering determination to excel reflects his admirable dedication to personal growth and academic excellence.</a:t>
            </a:r>
            <a:r>
              <a:rPr lang="en-US" dirty="0">
                <a:solidFill>
                  <a:schemeClr val="bg1"/>
                </a:solidFill>
              </a:rPr>
              <a:t>		 	        				   </a:t>
            </a:r>
            <a:r>
              <a:rPr lang="en-US" sz="1000" dirty="0">
                <a:solidFill>
                  <a:schemeClr val="bg1"/>
                </a:solidFill>
                <a:latin typeface="Lucida Handwriting" panose="03010101010101010101" pitchFamily="66" charset="0"/>
              </a:rPr>
              <a:t>Mrs. Park</a:t>
            </a:r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D9F0C474-B528-465D-ADAA-7EC5E0BD46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7413" y="1444337"/>
            <a:ext cx="2359152" cy="3127248"/>
          </a:xfrm>
          <a:prstGeom prst="rect">
            <a:avLst/>
          </a:prstGeom>
          <a:noFill/>
          <a:ln w="79375">
            <a:solidFill>
              <a:srgbClr val="E1CC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661990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50" advClick="0" advTm="5000"/>
    </mc:Choice>
    <mc:Fallback xmlns="">
      <p:transition advClick="0" advTm="500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B5394"/>
        </a:solid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3"/>
          <p:cNvSpPr txBox="1"/>
          <p:nvPr/>
        </p:nvSpPr>
        <p:spPr>
          <a:xfrm>
            <a:off x="659000" y="228975"/>
            <a:ext cx="8109000" cy="837600"/>
          </a:xfrm>
          <a:prstGeom prst="rect">
            <a:avLst/>
          </a:prstGeom>
          <a:noFill/>
          <a:ln w="114300" cap="flat" cmpd="sng">
            <a:solidFill>
              <a:schemeClr val="accent1">
                <a:lumMod val="75000"/>
              </a:schemeClr>
            </a:solidFill>
            <a:prstDash val="solid"/>
            <a:bevel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" sz="5000" dirty="0">
                <a:solidFill>
                  <a:srgbClr val="BF9000"/>
                </a:solidFill>
                <a:latin typeface="Patrick Hand"/>
                <a:ea typeface="Patrick Hand"/>
                <a:cs typeface="Patrick Hand"/>
                <a:sym typeface="Patrick Hand"/>
              </a:rPr>
              <a:t>You Make AP a </a:t>
            </a:r>
            <a:r>
              <a:rPr lang="en-US" sz="5000" dirty="0">
                <a:solidFill>
                  <a:srgbClr val="BF9000"/>
                </a:solidFill>
                <a:latin typeface="Patrick Hand"/>
                <a:ea typeface="Patrick Hand"/>
                <a:cs typeface="Patrick Hand"/>
                <a:sym typeface="Patrick Hand"/>
              </a:rPr>
              <a:t>GREAT</a:t>
            </a:r>
            <a:r>
              <a:rPr lang="en" sz="5000" dirty="0">
                <a:solidFill>
                  <a:srgbClr val="BF9000"/>
                </a:solidFill>
                <a:latin typeface="Patrick Hand"/>
                <a:ea typeface="Patrick Hand"/>
                <a:cs typeface="Patrick Hand"/>
                <a:sym typeface="Patrick Hand"/>
              </a:rPr>
              <a:t> </a:t>
            </a:r>
            <a:r>
              <a:rPr lang="en-US" sz="5000" dirty="0">
                <a:solidFill>
                  <a:srgbClr val="BF9000"/>
                </a:solidFill>
                <a:latin typeface="Patrick Hand"/>
                <a:ea typeface="Patrick Hand"/>
                <a:cs typeface="Patrick Hand"/>
                <a:sym typeface="Patrick Hand"/>
              </a:rPr>
              <a:t>P</a:t>
            </a:r>
            <a:r>
              <a:rPr lang="en" sz="5000" dirty="0">
                <a:solidFill>
                  <a:srgbClr val="BF9000"/>
                </a:solidFill>
                <a:latin typeface="Patrick Hand"/>
                <a:ea typeface="Patrick Hand"/>
                <a:cs typeface="Patrick Hand"/>
                <a:sym typeface="Patrick Hand"/>
              </a:rPr>
              <a:t>lace to BE! </a:t>
            </a:r>
            <a:endParaRPr sz="5000" dirty="0">
              <a:solidFill>
                <a:srgbClr val="BF9000"/>
              </a:solidFill>
              <a:latin typeface="Patrick Hand"/>
              <a:ea typeface="Patrick Hand"/>
              <a:cs typeface="Patrick Hand"/>
              <a:sym typeface="Patrick Hand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FD25E7B-5E06-4FD6-BFB5-E08E8482B3DA}"/>
              </a:ext>
            </a:extLst>
          </p:cNvPr>
          <p:cNvSpPr txBox="1"/>
          <p:nvPr/>
        </p:nvSpPr>
        <p:spPr>
          <a:xfrm>
            <a:off x="3968288" y="1564096"/>
            <a:ext cx="4799712" cy="646331"/>
          </a:xfrm>
          <a:prstGeom prst="rect">
            <a:avLst/>
          </a:prstGeom>
          <a:noFill/>
          <a:ln w="76200">
            <a:solidFill>
              <a:schemeClr val="accent1">
                <a:lumMod val="40000"/>
                <a:lumOff val="60000"/>
              </a:schemeClr>
            </a:solidFill>
            <a:bevel/>
          </a:ln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rgbClr val="BF9000"/>
                </a:solidFill>
                <a:latin typeface="Patrick Hand"/>
              </a:rPr>
              <a:t>Madison </a:t>
            </a:r>
            <a:r>
              <a:rPr lang="en-US" sz="3600" dirty="0" err="1">
                <a:solidFill>
                  <a:srgbClr val="BF9000"/>
                </a:solidFill>
                <a:latin typeface="Patrick Hand"/>
              </a:rPr>
              <a:t>Grusczak</a:t>
            </a:r>
            <a:r>
              <a:rPr lang="en-US" sz="3600" dirty="0">
                <a:solidFill>
                  <a:srgbClr val="BF9000"/>
                </a:solidFill>
                <a:latin typeface="Patrick Hand"/>
              </a:rPr>
              <a:t>—Grade 11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6E3D0A1-7978-4F77-A2DE-30DC965FD8C5}"/>
              </a:ext>
            </a:extLst>
          </p:cNvPr>
          <p:cNvSpPr txBox="1"/>
          <p:nvPr/>
        </p:nvSpPr>
        <p:spPr>
          <a:xfrm>
            <a:off x="4648313" y="2571750"/>
            <a:ext cx="3334438" cy="1384995"/>
          </a:xfrm>
          <a:prstGeom prst="rect">
            <a:avLst/>
          </a:prstGeom>
          <a:noFill/>
          <a:ln w="79375">
            <a:solidFill>
              <a:schemeClr val="accent1">
                <a:lumMod val="75000"/>
              </a:schemeClr>
            </a:solidFill>
            <a:bevel/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Madison makes great contributions to class and reliably improves our conversations. 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She is thoughtful and hardworking and is nice to work with!	</a:t>
            </a:r>
            <a:r>
              <a:rPr lang="en-US" sz="1000" dirty="0">
                <a:solidFill>
                  <a:schemeClr val="bg1"/>
                </a:solidFill>
                <a:latin typeface="Lucida Handwriting" panose="03010101010101010101" pitchFamily="66" charset="0"/>
              </a:rPr>
              <a:t>Mrs. Garrison</a:t>
            </a:r>
          </a:p>
        </p:txBody>
      </p:sp>
      <p:pic>
        <p:nvPicPr>
          <p:cNvPr id="3074" name="Picture 2">
            <a:extLst>
              <a:ext uri="{FF2B5EF4-FFF2-40B4-BE49-F238E27FC236}">
                <a16:creationId xmlns:a16="http://schemas.microsoft.com/office/drawing/2014/main" id="{34884FBC-EDB5-44E7-ADAA-E71E31E5F4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2869" y="1437409"/>
            <a:ext cx="2359152" cy="3127248"/>
          </a:xfrm>
          <a:prstGeom prst="rect">
            <a:avLst/>
          </a:prstGeom>
          <a:noFill/>
          <a:ln w="79375">
            <a:solidFill>
              <a:srgbClr val="FFCC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366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50" advClick="0" advTm="5000"/>
    </mc:Choice>
    <mc:Fallback xmlns="">
      <p:transition advClick="0" advTm="5000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B5394"/>
        </a:solid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3"/>
          <p:cNvSpPr txBox="1"/>
          <p:nvPr/>
        </p:nvSpPr>
        <p:spPr>
          <a:xfrm>
            <a:off x="659000" y="228975"/>
            <a:ext cx="8109000" cy="837600"/>
          </a:xfrm>
          <a:prstGeom prst="rect">
            <a:avLst/>
          </a:prstGeom>
          <a:noFill/>
          <a:ln w="114300" cap="flat" cmpd="sng">
            <a:solidFill>
              <a:schemeClr val="accent1">
                <a:lumMod val="75000"/>
              </a:schemeClr>
            </a:solidFill>
            <a:prstDash val="solid"/>
            <a:bevel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" sz="5000" dirty="0">
                <a:solidFill>
                  <a:srgbClr val="BF9000"/>
                </a:solidFill>
                <a:latin typeface="Patrick Hand"/>
                <a:ea typeface="Patrick Hand"/>
                <a:cs typeface="Patrick Hand"/>
                <a:sym typeface="Patrick Hand"/>
              </a:rPr>
              <a:t>You Make AP a </a:t>
            </a:r>
            <a:r>
              <a:rPr lang="en-US" sz="5000" dirty="0">
                <a:solidFill>
                  <a:srgbClr val="BF9000"/>
                </a:solidFill>
                <a:latin typeface="Patrick Hand"/>
                <a:ea typeface="Patrick Hand"/>
                <a:cs typeface="Patrick Hand"/>
                <a:sym typeface="Patrick Hand"/>
              </a:rPr>
              <a:t>GREAT</a:t>
            </a:r>
            <a:r>
              <a:rPr lang="en" sz="5000" dirty="0">
                <a:solidFill>
                  <a:srgbClr val="BF9000"/>
                </a:solidFill>
                <a:latin typeface="Patrick Hand"/>
                <a:ea typeface="Patrick Hand"/>
                <a:cs typeface="Patrick Hand"/>
                <a:sym typeface="Patrick Hand"/>
              </a:rPr>
              <a:t> </a:t>
            </a:r>
            <a:r>
              <a:rPr lang="en-US" sz="5000" dirty="0">
                <a:solidFill>
                  <a:srgbClr val="BF9000"/>
                </a:solidFill>
                <a:latin typeface="Patrick Hand"/>
                <a:ea typeface="Patrick Hand"/>
                <a:cs typeface="Patrick Hand"/>
                <a:sym typeface="Patrick Hand"/>
              </a:rPr>
              <a:t>P</a:t>
            </a:r>
            <a:r>
              <a:rPr lang="en" sz="5000" dirty="0">
                <a:solidFill>
                  <a:srgbClr val="BF9000"/>
                </a:solidFill>
                <a:latin typeface="Patrick Hand"/>
                <a:ea typeface="Patrick Hand"/>
                <a:cs typeface="Patrick Hand"/>
                <a:sym typeface="Patrick Hand"/>
              </a:rPr>
              <a:t>lace to BE! </a:t>
            </a:r>
            <a:endParaRPr sz="5000" dirty="0">
              <a:solidFill>
                <a:srgbClr val="BF9000"/>
              </a:solidFill>
              <a:latin typeface="Patrick Hand"/>
              <a:ea typeface="Patrick Hand"/>
              <a:cs typeface="Patrick Hand"/>
              <a:sym typeface="Patrick Hand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FD25E7B-5E06-4FD6-BFB5-E08E8482B3DA}"/>
              </a:ext>
            </a:extLst>
          </p:cNvPr>
          <p:cNvSpPr txBox="1"/>
          <p:nvPr/>
        </p:nvSpPr>
        <p:spPr>
          <a:xfrm>
            <a:off x="3935959" y="1730569"/>
            <a:ext cx="4073551" cy="646331"/>
          </a:xfrm>
          <a:prstGeom prst="rect">
            <a:avLst/>
          </a:prstGeom>
          <a:noFill/>
          <a:ln w="76200">
            <a:solidFill>
              <a:schemeClr val="accent1">
                <a:lumMod val="40000"/>
                <a:lumOff val="60000"/>
              </a:schemeClr>
            </a:solidFill>
            <a:bevel/>
          </a:ln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rgbClr val="BF9000"/>
                </a:solidFill>
                <a:latin typeface="Patrick Hand"/>
              </a:rPr>
              <a:t>Matthew Hoff—Grade 11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6E3D0A1-7978-4F77-A2DE-30DC965FD8C5}"/>
              </a:ext>
            </a:extLst>
          </p:cNvPr>
          <p:cNvSpPr txBox="1"/>
          <p:nvPr/>
        </p:nvSpPr>
        <p:spPr>
          <a:xfrm>
            <a:off x="4572000" y="2756369"/>
            <a:ext cx="2801471" cy="600164"/>
          </a:xfrm>
          <a:prstGeom prst="rect">
            <a:avLst/>
          </a:prstGeom>
          <a:noFill/>
          <a:ln w="79375">
            <a:solidFill>
              <a:schemeClr val="accent1">
                <a:lumMod val="75000"/>
              </a:schemeClr>
            </a:solidFill>
            <a:bevel/>
          </a:ln>
        </p:spPr>
        <p:txBody>
          <a:bodyPr wrap="square" rtlCol="0">
            <a:spAutoFit/>
          </a:bodyPr>
          <a:lstStyle/>
          <a:p>
            <a:r>
              <a:rPr lang="en-US" sz="1300" dirty="0">
                <a:solidFill>
                  <a:schemeClr val="bg1"/>
                </a:solidFill>
              </a:rPr>
              <a:t>Great kid!</a:t>
            </a:r>
          </a:p>
          <a:p>
            <a:r>
              <a:rPr lang="en-US" sz="1000" dirty="0">
                <a:solidFill>
                  <a:schemeClr val="bg1"/>
                </a:solidFill>
                <a:latin typeface="Lucida Handwriting" panose="03010101010101010101" pitchFamily="66" charset="0"/>
              </a:rPr>
              <a:t>				Mr. Duff</a:t>
            </a:r>
          </a:p>
        </p:txBody>
      </p:sp>
      <p:pic>
        <p:nvPicPr>
          <p:cNvPr id="4098" name="Picture 2">
            <a:extLst>
              <a:ext uri="{FF2B5EF4-FFF2-40B4-BE49-F238E27FC236}">
                <a16:creationId xmlns:a16="http://schemas.microsoft.com/office/drawing/2014/main" id="{A64DFAEE-FC2A-45FE-BD0F-8EF20CD703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9310" y="1492827"/>
            <a:ext cx="2359152" cy="3127248"/>
          </a:xfrm>
          <a:prstGeom prst="rect">
            <a:avLst/>
          </a:prstGeom>
          <a:noFill/>
          <a:ln w="79375">
            <a:solidFill>
              <a:srgbClr val="FFCC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942220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50" advClick="0" advTm="5000"/>
    </mc:Choice>
    <mc:Fallback xmlns="">
      <p:transition advClick="0" advTm="5000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B5394"/>
        </a:solid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3"/>
          <p:cNvSpPr txBox="1"/>
          <p:nvPr/>
        </p:nvSpPr>
        <p:spPr>
          <a:xfrm>
            <a:off x="659000" y="228975"/>
            <a:ext cx="8109000" cy="837600"/>
          </a:xfrm>
          <a:prstGeom prst="rect">
            <a:avLst/>
          </a:prstGeom>
          <a:noFill/>
          <a:ln w="114300" cap="flat" cmpd="sng">
            <a:solidFill>
              <a:schemeClr val="accent1">
                <a:lumMod val="75000"/>
              </a:schemeClr>
            </a:solidFill>
            <a:prstDash val="solid"/>
            <a:bevel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" sz="5000" dirty="0">
                <a:solidFill>
                  <a:srgbClr val="BF9000"/>
                </a:solidFill>
                <a:latin typeface="Patrick Hand"/>
                <a:ea typeface="Patrick Hand"/>
                <a:cs typeface="Patrick Hand"/>
                <a:sym typeface="Patrick Hand"/>
              </a:rPr>
              <a:t>You Make AP a </a:t>
            </a:r>
            <a:r>
              <a:rPr lang="en-US" sz="5000" dirty="0">
                <a:solidFill>
                  <a:srgbClr val="BF9000"/>
                </a:solidFill>
                <a:latin typeface="Patrick Hand"/>
                <a:ea typeface="Patrick Hand"/>
                <a:cs typeface="Patrick Hand"/>
                <a:sym typeface="Patrick Hand"/>
              </a:rPr>
              <a:t>GREAT</a:t>
            </a:r>
            <a:r>
              <a:rPr lang="en" sz="5000" dirty="0">
                <a:solidFill>
                  <a:srgbClr val="BF9000"/>
                </a:solidFill>
                <a:latin typeface="Patrick Hand"/>
                <a:ea typeface="Patrick Hand"/>
                <a:cs typeface="Patrick Hand"/>
                <a:sym typeface="Patrick Hand"/>
              </a:rPr>
              <a:t> </a:t>
            </a:r>
            <a:r>
              <a:rPr lang="en-US" sz="5000" dirty="0">
                <a:solidFill>
                  <a:srgbClr val="BF9000"/>
                </a:solidFill>
                <a:latin typeface="Patrick Hand"/>
                <a:ea typeface="Patrick Hand"/>
                <a:cs typeface="Patrick Hand"/>
                <a:sym typeface="Patrick Hand"/>
              </a:rPr>
              <a:t>P</a:t>
            </a:r>
            <a:r>
              <a:rPr lang="en" sz="5000" dirty="0">
                <a:solidFill>
                  <a:srgbClr val="BF9000"/>
                </a:solidFill>
                <a:latin typeface="Patrick Hand"/>
                <a:ea typeface="Patrick Hand"/>
                <a:cs typeface="Patrick Hand"/>
                <a:sym typeface="Patrick Hand"/>
              </a:rPr>
              <a:t>lace to BE! </a:t>
            </a:r>
            <a:endParaRPr sz="5000" dirty="0">
              <a:solidFill>
                <a:srgbClr val="BF9000"/>
              </a:solidFill>
              <a:latin typeface="Patrick Hand"/>
              <a:ea typeface="Patrick Hand"/>
              <a:cs typeface="Patrick Hand"/>
              <a:sym typeface="Patrick Hand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FD25E7B-5E06-4FD6-BFB5-E08E8482B3DA}"/>
              </a:ext>
            </a:extLst>
          </p:cNvPr>
          <p:cNvSpPr txBox="1"/>
          <p:nvPr/>
        </p:nvSpPr>
        <p:spPr>
          <a:xfrm>
            <a:off x="4262633" y="1220834"/>
            <a:ext cx="4373313" cy="646331"/>
          </a:xfrm>
          <a:prstGeom prst="rect">
            <a:avLst/>
          </a:prstGeom>
          <a:noFill/>
          <a:ln w="76200">
            <a:solidFill>
              <a:schemeClr val="accent1">
                <a:lumMod val="40000"/>
                <a:lumOff val="60000"/>
              </a:schemeClr>
            </a:solidFill>
            <a:bevel/>
          </a:ln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rgbClr val="BF9000"/>
                </a:solidFill>
                <a:latin typeface="Patrick Hand"/>
              </a:rPr>
              <a:t>Emma </a:t>
            </a:r>
            <a:r>
              <a:rPr lang="en-US" sz="3600" dirty="0" err="1">
                <a:solidFill>
                  <a:srgbClr val="BF9000"/>
                </a:solidFill>
                <a:latin typeface="Patrick Hand"/>
              </a:rPr>
              <a:t>Hotaling</a:t>
            </a:r>
            <a:r>
              <a:rPr lang="en-US" sz="3600" dirty="0">
                <a:solidFill>
                  <a:srgbClr val="BF9000"/>
                </a:solidFill>
                <a:latin typeface="Patrick Hand"/>
              </a:rPr>
              <a:t>—Grade 11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6E3D0A1-7978-4F77-A2DE-30DC965FD8C5}"/>
              </a:ext>
            </a:extLst>
          </p:cNvPr>
          <p:cNvSpPr txBox="1"/>
          <p:nvPr/>
        </p:nvSpPr>
        <p:spPr>
          <a:xfrm>
            <a:off x="3990109" y="2021425"/>
            <a:ext cx="4918363" cy="2893100"/>
          </a:xfrm>
          <a:prstGeom prst="rect">
            <a:avLst/>
          </a:prstGeom>
          <a:noFill/>
          <a:ln w="79375">
            <a:solidFill>
              <a:schemeClr val="accent1">
                <a:lumMod val="75000"/>
              </a:schemeClr>
            </a:solidFill>
            <a:bevel/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Emma has consistently been a hard worker and very helpful to her peers.   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She spends as much time as she needs with me, outside of the class time, so that she feels confident in her learning.  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Since she does know her “stuff” she is quick to explain ideas to others.  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Emma is also super sweet and kind.  She spreads joy through crafting items and sharing them.  I love my two new bracelets!	</a:t>
            </a:r>
          </a:p>
          <a:p>
            <a:r>
              <a:rPr lang="en-US" dirty="0">
                <a:solidFill>
                  <a:schemeClr val="bg1"/>
                </a:solidFill>
              </a:rPr>
              <a:t>		</a:t>
            </a:r>
            <a:r>
              <a:rPr lang="en-US" sz="1000" dirty="0">
                <a:solidFill>
                  <a:schemeClr val="bg1"/>
                </a:solidFill>
                <a:latin typeface="Lucida Handwriting" panose="03010101010101010101" pitchFamily="66" charset="0"/>
              </a:rPr>
              <a:t>Mrs. Quesnel</a:t>
            </a:r>
          </a:p>
        </p:txBody>
      </p:sp>
      <p:pic>
        <p:nvPicPr>
          <p:cNvPr id="10242" name="Picture 2">
            <a:extLst>
              <a:ext uri="{FF2B5EF4-FFF2-40B4-BE49-F238E27FC236}">
                <a16:creationId xmlns:a16="http://schemas.microsoft.com/office/drawing/2014/main" id="{09F51351-320D-4C22-81E5-C43AAE39C2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6686" y="1463162"/>
            <a:ext cx="2359152" cy="3127248"/>
          </a:xfrm>
          <a:prstGeom prst="rect">
            <a:avLst/>
          </a:prstGeom>
          <a:noFill/>
          <a:ln w="79375">
            <a:solidFill>
              <a:srgbClr val="E1CC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244329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50" advClick="0" advTm="5000"/>
    </mc:Choice>
    <mc:Fallback xmlns="">
      <p:transition advClick="0" advTm="5000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B5394"/>
        </a:solid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3"/>
          <p:cNvSpPr txBox="1"/>
          <p:nvPr/>
        </p:nvSpPr>
        <p:spPr>
          <a:xfrm>
            <a:off x="659000" y="228975"/>
            <a:ext cx="8109000" cy="837600"/>
          </a:xfrm>
          <a:prstGeom prst="rect">
            <a:avLst/>
          </a:prstGeom>
          <a:noFill/>
          <a:ln w="114300" cap="flat" cmpd="sng">
            <a:solidFill>
              <a:schemeClr val="accent1">
                <a:lumMod val="75000"/>
              </a:schemeClr>
            </a:solidFill>
            <a:prstDash val="solid"/>
            <a:bevel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" sz="5000" dirty="0">
                <a:solidFill>
                  <a:srgbClr val="BF9000"/>
                </a:solidFill>
                <a:latin typeface="Patrick Hand"/>
                <a:ea typeface="Patrick Hand"/>
                <a:cs typeface="Patrick Hand"/>
                <a:sym typeface="Patrick Hand"/>
              </a:rPr>
              <a:t>You Make AP a </a:t>
            </a:r>
            <a:r>
              <a:rPr lang="en-US" sz="5000" dirty="0">
                <a:solidFill>
                  <a:srgbClr val="BF9000"/>
                </a:solidFill>
                <a:latin typeface="Patrick Hand"/>
                <a:ea typeface="Patrick Hand"/>
                <a:cs typeface="Patrick Hand"/>
                <a:sym typeface="Patrick Hand"/>
              </a:rPr>
              <a:t>GREAT</a:t>
            </a:r>
            <a:r>
              <a:rPr lang="en" sz="5000" dirty="0">
                <a:solidFill>
                  <a:srgbClr val="BF9000"/>
                </a:solidFill>
                <a:latin typeface="Patrick Hand"/>
                <a:ea typeface="Patrick Hand"/>
                <a:cs typeface="Patrick Hand"/>
                <a:sym typeface="Patrick Hand"/>
              </a:rPr>
              <a:t> </a:t>
            </a:r>
            <a:r>
              <a:rPr lang="en-US" sz="5000" dirty="0">
                <a:solidFill>
                  <a:srgbClr val="BF9000"/>
                </a:solidFill>
                <a:latin typeface="Patrick Hand"/>
                <a:ea typeface="Patrick Hand"/>
                <a:cs typeface="Patrick Hand"/>
                <a:sym typeface="Patrick Hand"/>
              </a:rPr>
              <a:t>P</a:t>
            </a:r>
            <a:r>
              <a:rPr lang="en" sz="5000" dirty="0">
                <a:solidFill>
                  <a:srgbClr val="BF9000"/>
                </a:solidFill>
                <a:latin typeface="Patrick Hand"/>
                <a:ea typeface="Patrick Hand"/>
                <a:cs typeface="Patrick Hand"/>
                <a:sym typeface="Patrick Hand"/>
              </a:rPr>
              <a:t>lace to BE! </a:t>
            </a:r>
            <a:endParaRPr sz="5000" dirty="0">
              <a:solidFill>
                <a:srgbClr val="BF9000"/>
              </a:solidFill>
              <a:latin typeface="Patrick Hand"/>
              <a:ea typeface="Patrick Hand"/>
              <a:cs typeface="Patrick Hand"/>
              <a:sym typeface="Patrick Hand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FD25E7B-5E06-4FD6-BFB5-E08E8482B3DA}"/>
              </a:ext>
            </a:extLst>
          </p:cNvPr>
          <p:cNvSpPr txBox="1"/>
          <p:nvPr/>
        </p:nvSpPr>
        <p:spPr>
          <a:xfrm>
            <a:off x="4043551" y="1445870"/>
            <a:ext cx="4600940" cy="646331"/>
          </a:xfrm>
          <a:prstGeom prst="rect">
            <a:avLst/>
          </a:prstGeom>
          <a:noFill/>
          <a:ln w="76200">
            <a:solidFill>
              <a:schemeClr val="accent1">
                <a:lumMod val="40000"/>
                <a:lumOff val="60000"/>
              </a:schemeClr>
            </a:solidFill>
            <a:bevel/>
          </a:ln>
        </p:spPr>
        <p:txBody>
          <a:bodyPr wrap="none" rtlCol="0">
            <a:spAutoFit/>
          </a:bodyPr>
          <a:lstStyle/>
          <a:p>
            <a:r>
              <a:rPr lang="en-US" sz="3600" dirty="0" err="1">
                <a:solidFill>
                  <a:srgbClr val="BF9000"/>
                </a:solidFill>
                <a:latin typeface="Patrick Hand"/>
              </a:rPr>
              <a:t>Anastazia</a:t>
            </a:r>
            <a:r>
              <a:rPr lang="en-US" sz="3600" dirty="0">
                <a:solidFill>
                  <a:srgbClr val="BF9000"/>
                </a:solidFill>
                <a:latin typeface="Patrick Hand"/>
              </a:rPr>
              <a:t> Marcy—Grade 11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6E3D0A1-7978-4F77-A2DE-30DC965FD8C5}"/>
              </a:ext>
            </a:extLst>
          </p:cNvPr>
          <p:cNvSpPr txBox="1"/>
          <p:nvPr/>
        </p:nvSpPr>
        <p:spPr>
          <a:xfrm>
            <a:off x="4204854" y="2286035"/>
            <a:ext cx="4026477" cy="2031325"/>
          </a:xfrm>
          <a:prstGeom prst="rect">
            <a:avLst/>
          </a:prstGeom>
          <a:noFill/>
          <a:ln w="79375">
            <a:solidFill>
              <a:schemeClr val="accent1">
                <a:lumMod val="75000"/>
              </a:schemeClr>
            </a:solidFill>
            <a:bevel/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Anastasia always has a positive attitude and she has a strong work ethic. </a:t>
            </a:r>
          </a:p>
          <a:p>
            <a:endParaRPr lang="en-US" b="1" dirty="0">
              <a:solidFill>
                <a:schemeClr val="bg1"/>
              </a:solidFill>
            </a:endParaRPr>
          </a:p>
          <a:p>
            <a:r>
              <a:rPr lang="en-US" b="1" dirty="0">
                <a:solidFill>
                  <a:schemeClr val="bg1"/>
                </a:solidFill>
              </a:rPr>
              <a:t>She is a pleasure to have in class and works well with other students. </a:t>
            </a:r>
          </a:p>
          <a:p>
            <a:endParaRPr lang="en-US" b="1" dirty="0">
              <a:solidFill>
                <a:schemeClr val="bg1"/>
              </a:solidFill>
            </a:endParaRPr>
          </a:p>
          <a:p>
            <a:r>
              <a:rPr lang="en-US" b="1" dirty="0">
                <a:solidFill>
                  <a:schemeClr val="bg1"/>
                </a:solidFill>
              </a:rPr>
              <a:t>It has been my privilege to have her in my class two years in a row. </a:t>
            </a:r>
            <a:r>
              <a:rPr lang="en-US" dirty="0">
                <a:solidFill>
                  <a:schemeClr val="bg1"/>
                </a:solidFill>
              </a:rPr>
              <a:t>		 	     	      </a:t>
            </a:r>
            <a:r>
              <a:rPr lang="en-US" sz="1000" dirty="0">
                <a:solidFill>
                  <a:schemeClr val="bg1"/>
                </a:solidFill>
                <a:latin typeface="Lucida Handwriting" panose="03010101010101010101" pitchFamily="66" charset="0"/>
              </a:rPr>
              <a:t>Mr. Goodnow</a:t>
            </a:r>
          </a:p>
        </p:txBody>
      </p:sp>
      <p:pic>
        <p:nvPicPr>
          <p:cNvPr id="9218" name="Picture 2">
            <a:extLst>
              <a:ext uri="{FF2B5EF4-FFF2-40B4-BE49-F238E27FC236}">
                <a16:creationId xmlns:a16="http://schemas.microsoft.com/office/drawing/2014/main" id="{98AD5154-FD2D-4A6F-8617-CAE411EE3F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5850" y="1377239"/>
            <a:ext cx="2359152" cy="3127248"/>
          </a:xfrm>
          <a:prstGeom prst="rect">
            <a:avLst/>
          </a:prstGeom>
          <a:noFill/>
          <a:ln w="79375">
            <a:solidFill>
              <a:srgbClr val="E1CC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22215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50" advClick="0" advTm="5000"/>
    </mc:Choice>
    <mc:Fallback xmlns="">
      <p:transition advClick="0" advTm="5000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B5394"/>
        </a:solid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3"/>
          <p:cNvSpPr txBox="1"/>
          <p:nvPr/>
        </p:nvSpPr>
        <p:spPr>
          <a:xfrm>
            <a:off x="659000" y="228975"/>
            <a:ext cx="8109000" cy="837600"/>
          </a:xfrm>
          <a:prstGeom prst="rect">
            <a:avLst/>
          </a:prstGeom>
          <a:noFill/>
          <a:ln w="114300" cap="flat" cmpd="sng">
            <a:solidFill>
              <a:schemeClr val="accent1">
                <a:lumMod val="75000"/>
              </a:schemeClr>
            </a:solidFill>
            <a:prstDash val="solid"/>
            <a:bevel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" sz="5000" dirty="0">
                <a:solidFill>
                  <a:srgbClr val="BF9000"/>
                </a:solidFill>
                <a:latin typeface="Patrick Hand"/>
                <a:ea typeface="Patrick Hand"/>
                <a:cs typeface="Patrick Hand"/>
                <a:sym typeface="Patrick Hand"/>
              </a:rPr>
              <a:t>You Make AP a </a:t>
            </a:r>
            <a:r>
              <a:rPr lang="en-US" sz="5000" dirty="0">
                <a:solidFill>
                  <a:srgbClr val="BF9000"/>
                </a:solidFill>
                <a:latin typeface="Patrick Hand"/>
                <a:ea typeface="Patrick Hand"/>
                <a:cs typeface="Patrick Hand"/>
                <a:sym typeface="Patrick Hand"/>
              </a:rPr>
              <a:t>GREAT</a:t>
            </a:r>
            <a:r>
              <a:rPr lang="en" sz="5000" dirty="0">
                <a:solidFill>
                  <a:srgbClr val="BF9000"/>
                </a:solidFill>
                <a:latin typeface="Patrick Hand"/>
                <a:ea typeface="Patrick Hand"/>
                <a:cs typeface="Patrick Hand"/>
                <a:sym typeface="Patrick Hand"/>
              </a:rPr>
              <a:t> </a:t>
            </a:r>
            <a:r>
              <a:rPr lang="en-US" sz="5000" dirty="0">
                <a:solidFill>
                  <a:srgbClr val="BF9000"/>
                </a:solidFill>
                <a:latin typeface="Patrick Hand"/>
                <a:ea typeface="Patrick Hand"/>
                <a:cs typeface="Patrick Hand"/>
                <a:sym typeface="Patrick Hand"/>
              </a:rPr>
              <a:t>P</a:t>
            </a:r>
            <a:r>
              <a:rPr lang="en" sz="5000" dirty="0">
                <a:solidFill>
                  <a:srgbClr val="BF9000"/>
                </a:solidFill>
                <a:latin typeface="Patrick Hand"/>
                <a:ea typeface="Patrick Hand"/>
                <a:cs typeface="Patrick Hand"/>
                <a:sym typeface="Patrick Hand"/>
              </a:rPr>
              <a:t>lace to BE! </a:t>
            </a:r>
            <a:endParaRPr sz="5000" dirty="0">
              <a:solidFill>
                <a:srgbClr val="BF9000"/>
              </a:solidFill>
              <a:latin typeface="Patrick Hand"/>
              <a:ea typeface="Patrick Hand"/>
              <a:cs typeface="Patrick Hand"/>
              <a:sym typeface="Patrick Hand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FD25E7B-5E06-4FD6-BFB5-E08E8482B3DA}"/>
              </a:ext>
            </a:extLst>
          </p:cNvPr>
          <p:cNvSpPr txBox="1"/>
          <p:nvPr/>
        </p:nvSpPr>
        <p:spPr>
          <a:xfrm>
            <a:off x="4460124" y="1314714"/>
            <a:ext cx="3514104" cy="646331"/>
          </a:xfrm>
          <a:prstGeom prst="rect">
            <a:avLst/>
          </a:prstGeom>
          <a:noFill/>
          <a:ln w="76200">
            <a:solidFill>
              <a:schemeClr val="accent1">
                <a:lumMod val="40000"/>
                <a:lumOff val="60000"/>
              </a:schemeClr>
            </a:solidFill>
            <a:bevel/>
          </a:ln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rgbClr val="BF9000"/>
                </a:solidFill>
                <a:latin typeface="Patrick Hand"/>
              </a:rPr>
              <a:t>Julia </a:t>
            </a:r>
            <a:r>
              <a:rPr lang="en-US" sz="3600" dirty="0" err="1">
                <a:solidFill>
                  <a:srgbClr val="BF9000"/>
                </a:solidFill>
                <a:latin typeface="Patrick Hand"/>
              </a:rPr>
              <a:t>Neet</a:t>
            </a:r>
            <a:r>
              <a:rPr lang="en-US" sz="3600" dirty="0">
                <a:solidFill>
                  <a:srgbClr val="BF9000"/>
                </a:solidFill>
                <a:latin typeface="Patrick Hand"/>
              </a:rPr>
              <a:t>—Grade 11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6E3D0A1-7978-4F77-A2DE-30DC965FD8C5}"/>
              </a:ext>
            </a:extLst>
          </p:cNvPr>
          <p:cNvSpPr txBox="1"/>
          <p:nvPr/>
        </p:nvSpPr>
        <p:spPr>
          <a:xfrm>
            <a:off x="3602182" y="2166793"/>
            <a:ext cx="5424054" cy="2677656"/>
          </a:xfrm>
          <a:prstGeom prst="rect">
            <a:avLst/>
          </a:prstGeom>
          <a:noFill/>
          <a:ln w="79375">
            <a:solidFill>
              <a:schemeClr val="accent1">
                <a:lumMod val="75000"/>
              </a:schemeClr>
            </a:solidFill>
            <a:bevel/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Julia truly is an exemplary student. She has shown a great deal of dedication, both in her work in the classroom, and in her extracurricular passions such as singing and theater. 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Julia's presence in the classroom in a bright one. She frequently participates in class discussion (always with insightful thinking), she is willing to help her fellow students, and she is respectful to all those around her. 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Julia's constant displaying of kindness and consideration makes her a student that many could learn from.					</a:t>
            </a:r>
            <a:r>
              <a:rPr lang="en-US" sz="1000" dirty="0">
                <a:solidFill>
                  <a:schemeClr val="bg1"/>
                </a:solidFill>
                <a:latin typeface="Lucida Handwriting" panose="03010101010101010101" pitchFamily="66" charset="0"/>
              </a:rPr>
              <a:t>Mr. Porter</a:t>
            </a:r>
          </a:p>
        </p:txBody>
      </p:sp>
      <p:pic>
        <p:nvPicPr>
          <p:cNvPr id="8194" name="Picture 2">
            <a:extLst>
              <a:ext uri="{FF2B5EF4-FFF2-40B4-BE49-F238E27FC236}">
                <a16:creationId xmlns:a16="http://schemas.microsoft.com/office/drawing/2014/main" id="{F8F8C09A-3F99-4B93-A0DA-5DC4DEB283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6523" y="1423554"/>
            <a:ext cx="2359152" cy="3127248"/>
          </a:xfrm>
          <a:prstGeom prst="rect">
            <a:avLst/>
          </a:prstGeom>
          <a:noFill/>
          <a:ln w="79375">
            <a:solidFill>
              <a:srgbClr val="FFCC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55258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50" advClick="0" advTm="5000"/>
    </mc:Choice>
    <mc:Fallback xmlns="">
      <p:transition advClick="0" advTm="5000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B5394"/>
        </a:solid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3"/>
          <p:cNvSpPr txBox="1"/>
          <p:nvPr/>
        </p:nvSpPr>
        <p:spPr>
          <a:xfrm>
            <a:off x="659000" y="228975"/>
            <a:ext cx="8109000" cy="837600"/>
          </a:xfrm>
          <a:prstGeom prst="rect">
            <a:avLst/>
          </a:prstGeom>
          <a:noFill/>
          <a:ln w="114300" cap="flat" cmpd="sng">
            <a:solidFill>
              <a:schemeClr val="accent1">
                <a:lumMod val="75000"/>
              </a:schemeClr>
            </a:solidFill>
            <a:prstDash val="solid"/>
            <a:bevel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" sz="5000" dirty="0">
                <a:solidFill>
                  <a:srgbClr val="BF9000"/>
                </a:solidFill>
                <a:latin typeface="Patrick Hand"/>
                <a:ea typeface="Patrick Hand"/>
                <a:cs typeface="Patrick Hand"/>
                <a:sym typeface="Patrick Hand"/>
              </a:rPr>
              <a:t>You Make AP a </a:t>
            </a:r>
            <a:r>
              <a:rPr lang="en-US" sz="5000" dirty="0">
                <a:solidFill>
                  <a:srgbClr val="BF9000"/>
                </a:solidFill>
                <a:latin typeface="Patrick Hand"/>
                <a:ea typeface="Patrick Hand"/>
                <a:cs typeface="Patrick Hand"/>
                <a:sym typeface="Patrick Hand"/>
              </a:rPr>
              <a:t>GREAT</a:t>
            </a:r>
            <a:r>
              <a:rPr lang="en" sz="5000" dirty="0">
                <a:solidFill>
                  <a:srgbClr val="BF9000"/>
                </a:solidFill>
                <a:latin typeface="Patrick Hand"/>
                <a:ea typeface="Patrick Hand"/>
                <a:cs typeface="Patrick Hand"/>
                <a:sym typeface="Patrick Hand"/>
              </a:rPr>
              <a:t> </a:t>
            </a:r>
            <a:r>
              <a:rPr lang="en-US" sz="5000" dirty="0">
                <a:solidFill>
                  <a:srgbClr val="BF9000"/>
                </a:solidFill>
                <a:latin typeface="Patrick Hand"/>
                <a:ea typeface="Patrick Hand"/>
                <a:cs typeface="Patrick Hand"/>
                <a:sym typeface="Patrick Hand"/>
              </a:rPr>
              <a:t>P</a:t>
            </a:r>
            <a:r>
              <a:rPr lang="en" sz="5000" dirty="0">
                <a:solidFill>
                  <a:srgbClr val="BF9000"/>
                </a:solidFill>
                <a:latin typeface="Patrick Hand"/>
                <a:ea typeface="Patrick Hand"/>
                <a:cs typeface="Patrick Hand"/>
                <a:sym typeface="Patrick Hand"/>
              </a:rPr>
              <a:t>lace to BE! </a:t>
            </a:r>
            <a:endParaRPr sz="5000" dirty="0">
              <a:solidFill>
                <a:srgbClr val="BF9000"/>
              </a:solidFill>
              <a:latin typeface="Patrick Hand"/>
              <a:ea typeface="Patrick Hand"/>
              <a:cs typeface="Patrick Hand"/>
              <a:sym typeface="Patrick Hand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FD25E7B-5E06-4FD6-BFB5-E08E8482B3DA}"/>
              </a:ext>
            </a:extLst>
          </p:cNvPr>
          <p:cNvSpPr txBox="1"/>
          <p:nvPr/>
        </p:nvSpPr>
        <p:spPr>
          <a:xfrm>
            <a:off x="3935959" y="1730569"/>
            <a:ext cx="4431021" cy="646331"/>
          </a:xfrm>
          <a:prstGeom prst="rect">
            <a:avLst/>
          </a:prstGeom>
          <a:noFill/>
          <a:ln w="76200">
            <a:solidFill>
              <a:schemeClr val="accent1">
                <a:lumMod val="40000"/>
                <a:lumOff val="60000"/>
              </a:schemeClr>
            </a:solidFill>
            <a:bevel/>
          </a:ln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rgbClr val="BF9000"/>
                </a:solidFill>
                <a:latin typeface="Patrick Hand"/>
              </a:rPr>
              <a:t>Anthony </a:t>
            </a:r>
            <a:r>
              <a:rPr lang="en-US" sz="3600" dirty="0" err="1">
                <a:solidFill>
                  <a:srgbClr val="BF9000"/>
                </a:solidFill>
                <a:latin typeface="Patrick Hand"/>
              </a:rPr>
              <a:t>Polaro</a:t>
            </a:r>
            <a:r>
              <a:rPr lang="en-US" sz="3600" dirty="0">
                <a:solidFill>
                  <a:srgbClr val="BF9000"/>
                </a:solidFill>
                <a:latin typeface="Patrick Hand"/>
              </a:rPr>
              <a:t>—Grade 11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6E3D0A1-7978-4F77-A2DE-30DC965FD8C5}"/>
              </a:ext>
            </a:extLst>
          </p:cNvPr>
          <p:cNvSpPr txBox="1"/>
          <p:nvPr/>
        </p:nvSpPr>
        <p:spPr>
          <a:xfrm>
            <a:off x="4572000" y="2756369"/>
            <a:ext cx="3546764" cy="1446550"/>
          </a:xfrm>
          <a:prstGeom prst="rect">
            <a:avLst/>
          </a:prstGeom>
          <a:noFill/>
          <a:ln w="79375">
            <a:solidFill>
              <a:schemeClr val="accent1">
                <a:lumMod val="75000"/>
              </a:schemeClr>
            </a:solidFill>
            <a:bevel/>
          </a:ln>
        </p:spPr>
        <p:txBody>
          <a:bodyPr wrap="square" rtlCol="0">
            <a:spAutoFit/>
          </a:bodyPr>
          <a:lstStyle/>
          <a:p>
            <a:r>
              <a:rPr lang="en-US" sz="1300" dirty="0">
                <a:solidFill>
                  <a:schemeClr val="bg1"/>
                </a:solidFill>
              </a:rPr>
              <a:t>Anthony is a fun, personable student who makes class enjoyable.  </a:t>
            </a:r>
          </a:p>
          <a:p>
            <a:endParaRPr lang="en-US" sz="1300" dirty="0">
              <a:solidFill>
                <a:schemeClr val="bg1"/>
              </a:solidFill>
            </a:endParaRPr>
          </a:p>
          <a:p>
            <a:r>
              <a:rPr lang="en-US" sz="1300" dirty="0">
                <a:solidFill>
                  <a:schemeClr val="bg1"/>
                </a:solidFill>
              </a:rPr>
              <a:t>His participation and his efforts in class contribute to our class culture in a positive way! </a:t>
            </a:r>
            <a:r>
              <a:rPr lang="en-US" sz="1000" dirty="0">
                <a:solidFill>
                  <a:schemeClr val="bg1"/>
                </a:solidFill>
                <a:latin typeface="Lucida Handwriting" panose="03010101010101010101" pitchFamily="66" charset="0"/>
              </a:rPr>
              <a:t>					Mrs. Garrison</a:t>
            </a:r>
          </a:p>
        </p:txBody>
      </p:sp>
      <p:pic>
        <p:nvPicPr>
          <p:cNvPr id="7170" name="Picture 2">
            <a:extLst>
              <a:ext uri="{FF2B5EF4-FFF2-40B4-BE49-F238E27FC236}">
                <a16:creationId xmlns:a16="http://schemas.microsoft.com/office/drawing/2014/main" id="{7B88FBE0-5CB8-4D23-96B4-9EB8E9C78E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5850" y="1388918"/>
            <a:ext cx="2359152" cy="3127248"/>
          </a:xfrm>
          <a:prstGeom prst="rect">
            <a:avLst/>
          </a:prstGeom>
          <a:noFill/>
          <a:ln w="79375">
            <a:solidFill>
              <a:srgbClr val="E1CC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06039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50" advClick="0" advTm="5000"/>
    </mc:Choice>
    <mc:Fallback xmlns="">
      <p:transition advClick="0" advTm="5000"/>
    </mc:Fallback>
  </mc:AlternateContent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364</TotalTime>
  <Words>753</Words>
  <Application>Microsoft Office PowerPoint</Application>
  <PresentationFormat>On-screen Show (16:9)</PresentationFormat>
  <Paragraphs>74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Lucida Handwriting</vt:lpstr>
      <vt:lpstr>Patrick Hand</vt:lpstr>
      <vt:lpstr>Arial</vt:lpstr>
      <vt:lpstr>Simple Light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Lorna Otty</dc:creator>
  <cp:lastModifiedBy>Lorna Otty</cp:lastModifiedBy>
  <cp:revision>51</cp:revision>
  <cp:lastPrinted>2024-04-16T11:47:55Z</cp:lastPrinted>
  <dcterms:modified xsi:type="dcterms:W3CDTF">2024-04-16T11:54:33Z</dcterms:modified>
</cp:coreProperties>
</file>