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73" r:id="rId2"/>
    <p:sldId id="268" r:id="rId3"/>
    <p:sldId id="269" r:id="rId4"/>
    <p:sldId id="270" r:id="rId5"/>
    <p:sldId id="275" r:id="rId6"/>
    <p:sldId id="271" r:id="rId7"/>
    <p:sldId id="261" r:id="rId8"/>
    <p:sldId id="259" r:id="rId9"/>
    <p:sldId id="256" r:id="rId10"/>
    <p:sldId id="274" r:id="rId11"/>
  </p:sldIdLst>
  <p:sldSz cx="9144000" cy="5143500" type="screen16x9"/>
  <p:notesSz cx="6950075" cy="9236075"/>
  <p:embeddedFontLst>
    <p:embeddedFont>
      <p:font typeface="Lucida Handwriting" panose="03010101010101010101" pitchFamily="66" charset="0"/>
      <p:regular r:id="rId13"/>
    </p:embeddedFont>
    <p:embeddedFont>
      <p:font typeface="Patrick Hand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330CCC"/>
    <a:srgbClr val="FFCC00"/>
    <a:srgbClr val="B3CEFB"/>
    <a:srgbClr val="F1EB75"/>
    <a:srgbClr val="F1FF75"/>
    <a:srgbClr val="0B5394"/>
    <a:srgbClr val="000099"/>
    <a:srgbClr val="FFDE67"/>
    <a:srgbClr val="3061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114" y="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6" tIns="92476" rIns="92476" bIns="92476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8250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0139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4074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7075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9015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6578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8618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7283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1636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B7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118139"/>
            <a:ext cx="8109000" cy="837600"/>
          </a:xfrm>
          <a:prstGeom prst="rect">
            <a:avLst/>
          </a:prstGeom>
          <a:noFill/>
          <a:ln w="114300" cap="flat" cmpd="sng">
            <a:solidFill>
              <a:srgbClr val="FFCC00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P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lace to BE! </a:t>
            </a:r>
            <a:endParaRPr sz="5000" dirty="0">
              <a:solidFill>
                <a:srgbClr val="0B5394"/>
              </a:solidFill>
              <a:latin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4162902" y="1067408"/>
            <a:ext cx="3751348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94"/>
                </a:solidFill>
                <a:latin typeface="Patrick Hand"/>
              </a:rPr>
              <a:t>Jack Behan—Grade 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3574473" y="1810594"/>
            <a:ext cx="5257800" cy="2923877"/>
          </a:xfrm>
          <a:prstGeom prst="rect">
            <a:avLst/>
          </a:prstGeom>
          <a:noFill/>
          <a:ln w="79375">
            <a:solidFill>
              <a:srgbClr val="FFCC00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In early January of this school year I went to my vehicle to retrieve something during my lunch. That is when I learned I had a flat tire. This created a highly stressful scenario as I had to get my daughter to an important event immediately after varsity girls basketball practice ended at 4:30 later that afternoon. This is where three of Mr. Dutcher's auto tech students came to my aid. Amidst the </a:t>
            </a:r>
            <a:r>
              <a:rPr lang="en-US" sz="1200" dirty="0" err="1"/>
              <a:t>subfreeing</a:t>
            </a:r>
            <a:r>
              <a:rPr lang="en-US" sz="1200" dirty="0"/>
              <a:t> temperatures and driving winds...these three students worked together to quickly remove my tire from my vehicle, identify and remove the large nail that was responsible for the flat - and successfully patch the tire. He saved me a lot of stress, trouble, and the cost of a new tire. Their actions allowed me to get my daughter to her event later than afternoon. </a:t>
            </a:r>
          </a:p>
          <a:p>
            <a:endParaRPr lang="en-US" sz="1200" dirty="0"/>
          </a:p>
          <a:p>
            <a:r>
              <a:rPr lang="en-US" sz="1200" dirty="0"/>
              <a:t>While they were very happy to help their actions should be recognized and applauded for making AP a great place to be.</a:t>
            </a:r>
            <a:r>
              <a:rPr lang="en-US" dirty="0"/>
              <a:t> 	</a:t>
            </a:r>
          </a:p>
          <a:p>
            <a:r>
              <a:rPr lang="en-US" dirty="0"/>
              <a:t>			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Mr. Organ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7C470521-5622-4C1A-8EA4-F45BDC649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24" y="1305791"/>
            <a:ext cx="2359152" cy="3127248"/>
          </a:xfrm>
          <a:prstGeom prst="rect">
            <a:avLst/>
          </a:prstGeom>
          <a:noFill/>
          <a:ln w="79375">
            <a:solidFill>
              <a:srgbClr val="3366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54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B7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86710" y="166560"/>
            <a:ext cx="8109000" cy="837600"/>
          </a:xfrm>
          <a:prstGeom prst="rect">
            <a:avLst/>
          </a:prstGeom>
          <a:noFill/>
          <a:ln w="114300" cap="flat" cmpd="sng">
            <a:solidFill>
              <a:srgbClr val="FFCC00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P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lace to BE! </a:t>
            </a:r>
            <a:endParaRPr sz="5000" dirty="0">
              <a:solidFill>
                <a:srgbClr val="0B5394"/>
              </a:solidFill>
              <a:latin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4495090" y="1333144"/>
            <a:ext cx="3533340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94"/>
                </a:solidFill>
                <a:latin typeface="Patrick Hand"/>
              </a:rPr>
              <a:t>Kay </a:t>
            </a:r>
            <a:r>
              <a:rPr lang="en-US" sz="3600" dirty="0" err="1">
                <a:solidFill>
                  <a:srgbClr val="0B5394"/>
                </a:solidFill>
                <a:latin typeface="Patrick Hand"/>
              </a:rPr>
              <a:t>Tichy</a:t>
            </a:r>
            <a:r>
              <a:rPr lang="en-US" sz="3600" dirty="0">
                <a:solidFill>
                  <a:srgbClr val="0B5394"/>
                </a:solidFill>
                <a:latin typeface="Patrick Hand"/>
              </a:rPr>
              <a:t>—Grade 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572000" y="2308459"/>
            <a:ext cx="3532291" cy="2339102"/>
          </a:xfrm>
          <a:prstGeom prst="rect">
            <a:avLst/>
          </a:prstGeom>
          <a:noFill/>
          <a:ln w="79375">
            <a:solidFill>
              <a:srgbClr val="FFCC00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/>
              <a:t>Kay is hard working and loves to challenge herself. </a:t>
            </a:r>
          </a:p>
          <a:p>
            <a:endParaRPr lang="en-US" dirty="0"/>
          </a:p>
          <a:p>
            <a:r>
              <a:rPr lang="en-US" dirty="0"/>
              <a:t>She is someone who digs deep into understanding the material and is not afraid to share out to the class.  She raises the discussion level. </a:t>
            </a:r>
          </a:p>
          <a:p>
            <a:endParaRPr lang="en-US" dirty="0"/>
          </a:p>
          <a:p>
            <a:r>
              <a:rPr lang="en-US" dirty="0"/>
              <a:t>Kay makes AP a better place! 	</a:t>
            </a:r>
            <a:r>
              <a:rPr lang="en-US" sz="1000" dirty="0"/>
              <a:t>		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Mrs. Gaboury</a:t>
            </a:r>
          </a:p>
          <a:p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B045B0C-2D53-4FDB-9AB7-275F89506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904" y="1368136"/>
            <a:ext cx="2359152" cy="3127248"/>
          </a:xfrm>
          <a:prstGeom prst="rect">
            <a:avLst/>
          </a:prstGeom>
          <a:noFill/>
          <a:ln w="79375">
            <a:solidFill>
              <a:srgbClr val="3366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623073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B7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118139"/>
            <a:ext cx="8109000" cy="837600"/>
          </a:xfrm>
          <a:prstGeom prst="rect">
            <a:avLst/>
          </a:prstGeom>
          <a:noFill/>
          <a:ln w="114300" cap="flat" cmpd="sng">
            <a:solidFill>
              <a:srgbClr val="FFCC00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P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lace to BE! </a:t>
            </a:r>
            <a:endParaRPr sz="5000" dirty="0">
              <a:solidFill>
                <a:srgbClr val="0B5394"/>
              </a:solidFill>
              <a:latin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4060840" y="1278081"/>
            <a:ext cx="4456669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94"/>
                </a:solidFill>
                <a:latin typeface="Patrick Hand"/>
              </a:rPr>
              <a:t>Cecelia Colton —Grade 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290657" y="2167573"/>
            <a:ext cx="3997033" cy="2462213"/>
          </a:xfrm>
          <a:prstGeom prst="rect">
            <a:avLst/>
          </a:prstGeom>
          <a:noFill/>
          <a:ln w="79375">
            <a:solidFill>
              <a:srgbClr val="FFCC00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Cece</a:t>
            </a:r>
            <a:r>
              <a:rPr lang="en-US" dirty="0"/>
              <a:t> is the student who is attentive to the teacher, supportive of peers, and hard working.</a:t>
            </a:r>
          </a:p>
          <a:p>
            <a:endParaRPr lang="en-US" dirty="0"/>
          </a:p>
          <a:p>
            <a:r>
              <a:rPr lang="en-US" dirty="0"/>
              <a:t>She gives everything full attention and is also not afraid to share her ideas with the class.</a:t>
            </a:r>
          </a:p>
          <a:p>
            <a:endParaRPr lang="en-US" dirty="0"/>
          </a:p>
          <a:p>
            <a:r>
              <a:rPr lang="en-US" dirty="0"/>
              <a:t>She is a contributor to the classroom and to the discussions. </a:t>
            </a:r>
          </a:p>
          <a:p>
            <a:endParaRPr lang="en-US" dirty="0"/>
          </a:p>
          <a:p>
            <a:r>
              <a:rPr lang="en-US" dirty="0" err="1"/>
              <a:t>Cece</a:t>
            </a:r>
            <a:r>
              <a:rPr lang="en-US" dirty="0"/>
              <a:t> makes AP a better place! 				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Mrs. Gaboury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ED3C14E-AA39-4C21-BBEA-542CC2D9A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995" y="1278081"/>
            <a:ext cx="2359152" cy="3127248"/>
          </a:xfrm>
          <a:prstGeom prst="rect">
            <a:avLst/>
          </a:prstGeom>
          <a:noFill/>
          <a:ln w="79375">
            <a:solidFill>
              <a:srgbClr val="3366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66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B7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rgbClr val="FFCC00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P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lace to BE! </a:t>
            </a:r>
            <a:endParaRPr sz="5000" dirty="0">
              <a:solidFill>
                <a:srgbClr val="0B5394"/>
              </a:solidFill>
              <a:latin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4320593" y="1481528"/>
            <a:ext cx="4132863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94"/>
                </a:solidFill>
                <a:latin typeface="Patrick Hand"/>
              </a:rPr>
              <a:t>Kevin Cooper—Grade 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676327" y="2421392"/>
            <a:ext cx="3764436" cy="1969770"/>
          </a:xfrm>
          <a:prstGeom prst="rect">
            <a:avLst/>
          </a:prstGeom>
          <a:noFill/>
          <a:ln w="79375">
            <a:solidFill>
              <a:srgbClr val="FFCC00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/>
              <a:t>Kevin Cooper is an awesome kid to have in my Rock and Roll class.  </a:t>
            </a:r>
          </a:p>
          <a:p>
            <a:endParaRPr lang="en-US" dirty="0"/>
          </a:p>
          <a:p>
            <a:r>
              <a:rPr lang="en-US" dirty="0"/>
              <a:t>He participates, has great ideas and is generally positive and thoughtful.  </a:t>
            </a:r>
          </a:p>
          <a:p>
            <a:endParaRPr lang="en-US" dirty="0"/>
          </a:p>
          <a:p>
            <a:r>
              <a:rPr lang="en-US" dirty="0"/>
              <a:t>I really enjoy having him in my class! 		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			Ms. Monroe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07A3FC52-D310-4002-9DCE-EC4EDE13E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723" y="1481528"/>
            <a:ext cx="2359152" cy="3127248"/>
          </a:xfrm>
          <a:prstGeom prst="rect">
            <a:avLst/>
          </a:prstGeom>
          <a:noFill/>
          <a:ln w="79375">
            <a:solidFill>
              <a:srgbClr val="3366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58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B7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rgbClr val="FFCC00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P</a:t>
            </a:r>
            <a:r>
              <a:rPr lang="en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lace to BE! </a:t>
            </a:r>
            <a:endParaRPr sz="5000" dirty="0">
              <a:solidFill>
                <a:srgbClr val="0B5394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4240324" y="1473646"/>
            <a:ext cx="4392549" cy="646331"/>
          </a:xfrm>
          <a:prstGeom prst="rect">
            <a:avLst/>
          </a:prstGeom>
          <a:noFill/>
          <a:ln w="76200">
            <a:solidFill>
              <a:srgbClr val="B3CEFB"/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94"/>
                </a:solidFill>
                <a:latin typeface="Patrick Hand"/>
              </a:rPr>
              <a:t>John </a:t>
            </a:r>
            <a:r>
              <a:rPr lang="en-US" sz="3600" dirty="0" err="1">
                <a:solidFill>
                  <a:srgbClr val="0B5394"/>
                </a:solidFill>
                <a:latin typeface="Patrick Hand"/>
              </a:rPr>
              <a:t>Grimmick</a:t>
            </a:r>
            <a:r>
              <a:rPr lang="en-US" sz="3600" dirty="0">
                <a:solidFill>
                  <a:srgbClr val="0B5394"/>
                </a:solidFill>
                <a:latin typeface="Patrick Hand"/>
              </a:rPr>
              <a:t>—Grade 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503875" y="2527048"/>
            <a:ext cx="4003964" cy="1323439"/>
          </a:xfrm>
          <a:prstGeom prst="rect">
            <a:avLst/>
          </a:prstGeom>
          <a:noFill/>
          <a:ln w="79375">
            <a:solidFill>
              <a:srgbClr val="FFCC00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/>
              <a:t> John is a conscientious, hard working student who is always willing to help and encourage others. </a:t>
            </a:r>
          </a:p>
          <a:p>
            <a:endParaRPr lang="en-US" dirty="0"/>
          </a:p>
          <a:p>
            <a:r>
              <a:rPr lang="en-US"/>
              <a:t>John </a:t>
            </a:r>
            <a:r>
              <a:rPr lang="en-US" dirty="0"/>
              <a:t>makes AP </a:t>
            </a:r>
            <a:r>
              <a:rPr lang="en-US"/>
              <a:t>a Great Place to Be</a:t>
            </a:r>
            <a:r>
              <a:rPr lang="en-US" dirty="0"/>
              <a:t>!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			Mrs.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Daviero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D23BA85-88BB-4BCD-BC08-C0BC7F05A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195" y="1354282"/>
            <a:ext cx="2359152" cy="3127248"/>
          </a:xfrm>
          <a:prstGeom prst="rect">
            <a:avLst/>
          </a:prstGeom>
          <a:noFill/>
          <a:ln w="79375">
            <a:solidFill>
              <a:srgbClr val="3366CC">
                <a:alpha val="96078"/>
              </a:srgb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71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B7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rgbClr val="FFCC00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P</a:t>
            </a:r>
            <a:r>
              <a:rPr lang="en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lace to BE! </a:t>
            </a:r>
            <a:endParaRPr sz="5000" dirty="0">
              <a:solidFill>
                <a:srgbClr val="0B5394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4240324" y="1473646"/>
            <a:ext cx="4676280" cy="646331"/>
          </a:xfrm>
          <a:prstGeom prst="rect">
            <a:avLst/>
          </a:prstGeom>
          <a:noFill/>
          <a:ln w="76200">
            <a:solidFill>
              <a:srgbClr val="B3CEFB"/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94"/>
                </a:solidFill>
                <a:latin typeface="Patrick Hand"/>
              </a:rPr>
              <a:t>Olivia </a:t>
            </a:r>
            <a:r>
              <a:rPr lang="en-US" sz="3600" dirty="0" err="1">
                <a:solidFill>
                  <a:srgbClr val="0B5394"/>
                </a:solidFill>
                <a:latin typeface="Patrick Hand"/>
              </a:rPr>
              <a:t>Maddalone</a:t>
            </a:r>
            <a:r>
              <a:rPr lang="en-US" sz="3600" dirty="0">
                <a:solidFill>
                  <a:srgbClr val="0B5394"/>
                </a:solidFill>
                <a:latin typeface="Patrick Hand"/>
              </a:rPr>
              <a:t>—Grade 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576482" y="2305376"/>
            <a:ext cx="4003964" cy="2400657"/>
          </a:xfrm>
          <a:prstGeom prst="rect">
            <a:avLst/>
          </a:prstGeom>
          <a:noFill/>
          <a:ln w="79375">
            <a:solidFill>
              <a:srgbClr val="FFCC00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/>
              <a:t>Olivia is an all around great individual!  </a:t>
            </a:r>
          </a:p>
          <a:p>
            <a:endParaRPr lang="en-US" dirty="0"/>
          </a:p>
          <a:p>
            <a:r>
              <a:rPr lang="en-US" dirty="0"/>
              <a:t>She is always willing to lend a hand and volunteer.  As a class officer she has assisted in the planning of class events, and was integral to the Mr. AP performance in April.  </a:t>
            </a:r>
          </a:p>
          <a:p>
            <a:endParaRPr lang="en-US" dirty="0"/>
          </a:p>
          <a:p>
            <a:r>
              <a:rPr lang="en-US" dirty="0"/>
              <a:t>Friendly, kind and helpful, Olivia has most certainly made AP a GREAT </a:t>
            </a:r>
            <a:r>
              <a:rPr lang="en-US" dirty="0" err="1"/>
              <a:t>PLace</a:t>
            </a:r>
            <a:r>
              <a:rPr lang="en-US" dirty="0"/>
              <a:t> to BE, and I will miss her!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			Mrs. Leach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60F8BC1-EFBF-47C0-91A0-0C27847F5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380" y="1473646"/>
            <a:ext cx="2359152" cy="3127248"/>
          </a:xfrm>
          <a:prstGeom prst="rect">
            <a:avLst/>
          </a:prstGeom>
          <a:noFill/>
          <a:ln w="79375">
            <a:solidFill>
              <a:srgbClr val="3366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13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B7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1" y="151339"/>
            <a:ext cx="8109000" cy="837600"/>
          </a:xfrm>
          <a:prstGeom prst="rect">
            <a:avLst/>
          </a:prstGeom>
          <a:noFill/>
          <a:ln w="114300" cap="flat" cmpd="sng">
            <a:solidFill>
              <a:srgbClr val="FFCC00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P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lace to BE! </a:t>
            </a:r>
            <a:endParaRPr sz="5000" dirty="0">
              <a:solidFill>
                <a:srgbClr val="0B5394"/>
              </a:solidFill>
              <a:latin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3854561" y="1122947"/>
            <a:ext cx="4658648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94"/>
                </a:solidFill>
                <a:latin typeface="Patrick Hand"/>
              </a:rPr>
              <a:t>Peter </a:t>
            </a:r>
            <a:r>
              <a:rPr lang="en-US" sz="3600" dirty="0" err="1">
                <a:solidFill>
                  <a:srgbClr val="0B5394"/>
                </a:solidFill>
                <a:latin typeface="Patrick Hand"/>
              </a:rPr>
              <a:t>Nizinkirck</a:t>
            </a:r>
            <a:r>
              <a:rPr lang="en-US" sz="3600" dirty="0">
                <a:solidFill>
                  <a:srgbClr val="0B5394"/>
                </a:solidFill>
                <a:latin typeface="Patrick Hand"/>
              </a:rPr>
              <a:t>—Grade 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3475322" y="2030771"/>
            <a:ext cx="5417127" cy="2893100"/>
          </a:xfrm>
          <a:prstGeom prst="rect">
            <a:avLst/>
          </a:prstGeom>
          <a:noFill/>
          <a:ln w="79375">
            <a:solidFill>
              <a:srgbClr val="FFCC00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In early January of this school year I went to my vehicle to retrieve something during my lunch. That is when I learned I had a flat tire. This created a highly stressful scenario as I had to get my daughter to an important event immediately after varsity girls basketball practice ended at 4:30 later that afternoon. This is where three of Mr. Dutcher's auto tech students came to my aid. Amidst the </a:t>
            </a:r>
            <a:r>
              <a:rPr lang="en-US" sz="1200" dirty="0" err="1"/>
              <a:t>subfreeing</a:t>
            </a:r>
            <a:r>
              <a:rPr lang="en-US" sz="1200" dirty="0"/>
              <a:t> temperatures and driving winds...these three students worked together to quickly remove my tire from my vehicle, identify and remove the large nail that was responsible for the flat - and successfully patch the tire. He saved me a lot of stress, trouble, and the cost of a new tire. Their actions allowed me to get my daughter to her event later than afternoon. </a:t>
            </a:r>
          </a:p>
          <a:p>
            <a:endParaRPr lang="en-US" sz="1200" dirty="0"/>
          </a:p>
          <a:p>
            <a:r>
              <a:rPr lang="en-US" sz="1200" dirty="0"/>
              <a:t>While they were very happy to help their actions should be recognized and applauded for making AP a great place to be. 	</a:t>
            </a:r>
          </a:p>
          <a:p>
            <a:r>
              <a:rPr lang="en-US" dirty="0"/>
              <a:t>			</a:t>
            </a: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Mr. Organ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78208A90-367D-4B86-B2C2-2C695014D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078" y="1446112"/>
            <a:ext cx="2359152" cy="3127248"/>
          </a:xfrm>
          <a:prstGeom prst="rect">
            <a:avLst/>
          </a:prstGeom>
          <a:noFill/>
          <a:ln w="79375">
            <a:solidFill>
              <a:srgbClr val="3366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279698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B7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rgbClr val="FFCC00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P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lace to BE! </a:t>
            </a:r>
            <a:endParaRPr sz="5000" dirty="0">
              <a:solidFill>
                <a:srgbClr val="0B5394"/>
              </a:solidFill>
              <a:latin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4098920" y="1189149"/>
            <a:ext cx="4605748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94"/>
                </a:solidFill>
                <a:latin typeface="Patrick Hand"/>
              </a:rPr>
              <a:t>James </a:t>
            </a:r>
            <a:r>
              <a:rPr lang="en-US" sz="3600" dirty="0" err="1">
                <a:solidFill>
                  <a:srgbClr val="0B5394"/>
                </a:solidFill>
                <a:latin typeface="Patrick Hand"/>
              </a:rPr>
              <a:t>Pascarell</a:t>
            </a:r>
            <a:r>
              <a:rPr lang="en-US" sz="3600" dirty="0">
                <a:solidFill>
                  <a:srgbClr val="0B5394"/>
                </a:solidFill>
                <a:latin typeface="Patrick Hand"/>
              </a:rPr>
              <a:t>—Grade 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3845659" y="1958054"/>
            <a:ext cx="4975807" cy="3046988"/>
          </a:xfrm>
          <a:prstGeom prst="rect">
            <a:avLst/>
          </a:prstGeom>
          <a:noFill/>
          <a:ln w="79375">
            <a:solidFill>
              <a:srgbClr val="FFCC00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In early January of this school year I went to my vehicle to retrieve something during my lunch. That is when I learned I had a flat tire. This created a highly stressful scenario as I had to get my daughter to an important event immediately after varsity girls basketball practice ended at 4:30 later that afternoon. This is where three of Mr. Dutcher's auto tech students came to my aid. Amidst the </a:t>
            </a:r>
            <a:r>
              <a:rPr lang="en-US" sz="1200" dirty="0" err="1"/>
              <a:t>subfreeing</a:t>
            </a:r>
            <a:r>
              <a:rPr lang="en-US" sz="1200" dirty="0"/>
              <a:t> temperatures and driving winds...these three students worked together to </a:t>
            </a:r>
            <a:r>
              <a:rPr lang="en-US" sz="1200"/>
              <a:t>quickly remove </a:t>
            </a:r>
            <a:r>
              <a:rPr lang="en-US" sz="1200" dirty="0"/>
              <a:t>my tire from my vehicle, identify </a:t>
            </a:r>
            <a:r>
              <a:rPr lang="en-US" sz="1200"/>
              <a:t>and remove </a:t>
            </a:r>
            <a:r>
              <a:rPr lang="en-US" sz="1200" dirty="0"/>
              <a:t>the large nail that was responsible for the flat - and successfully patch the tire. He saved me a lot of stress, trouble, and the cost of a new tire. Their actions allowed me to get my daughter to her event later than afternoon. </a:t>
            </a:r>
          </a:p>
          <a:p>
            <a:endParaRPr lang="en-US" sz="1200" dirty="0"/>
          </a:p>
          <a:p>
            <a:r>
              <a:rPr lang="en-US" sz="1200" dirty="0"/>
              <a:t>While they were very happy to help their actions should be recognized and applauded for making AP a great place to be. 	</a:t>
            </a:r>
          </a:p>
          <a:p>
            <a:r>
              <a:rPr lang="en-US" sz="1200" dirty="0"/>
              <a:t>			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Mr. Organ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438BC7E-771F-4802-BFC8-7CB94D578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60" y="1512314"/>
            <a:ext cx="2359152" cy="3127248"/>
          </a:xfrm>
          <a:prstGeom prst="rect">
            <a:avLst/>
          </a:prstGeom>
          <a:noFill/>
          <a:ln w="79375">
            <a:solidFill>
              <a:srgbClr val="3366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57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B7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59000" y="228975"/>
            <a:ext cx="8109000" cy="837600"/>
          </a:xfrm>
          <a:prstGeom prst="rect">
            <a:avLst/>
          </a:prstGeom>
          <a:noFill/>
          <a:ln w="114300" cap="flat" cmpd="sng">
            <a:solidFill>
              <a:srgbClr val="FFCC00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P</a:t>
            </a:r>
            <a:r>
              <a:rPr lang="en" sz="5000" dirty="0">
                <a:solidFill>
                  <a:srgbClr val="0B5394"/>
                </a:solidFill>
                <a:latin typeface="Patrick Hand"/>
                <a:ea typeface="Patrick Hand"/>
                <a:cs typeface="Patrick Hand"/>
                <a:sym typeface="Patrick Hand"/>
              </a:rPr>
              <a:t>lace to BE! </a:t>
            </a:r>
            <a:endParaRPr sz="5000" dirty="0">
              <a:solidFill>
                <a:srgbClr val="0B5394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3945372" y="1473096"/>
            <a:ext cx="4015843" cy="646331"/>
          </a:xfrm>
          <a:prstGeom prst="rect">
            <a:avLst/>
          </a:prstGeom>
          <a:noFill/>
          <a:ln w="76200">
            <a:solidFill>
              <a:srgbClr val="B3CEFB"/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 err="1">
                <a:solidFill>
                  <a:srgbClr val="0B5394"/>
                </a:solidFill>
                <a:latin typeface="Patrick Hand"/>
              </a:rPr>
              <a:t>Kayde</a:t>
            </a:r>
            <a:r>
              <a:rPr lang="en-US" sz="3600" dirty="0">
                <a:solidFill>
                  <a:srgbClr val="0B5394"/>
                </a:solidFill>
                <a:latin typeface="Patrick Hand"/>
              </a:rPr>
              <a:t> Quinn—Grade 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450601" y="2673322"/>
            <a:ext cx="3510614" cy="892552"/>
          </a:xfrm>
          <a:prstGeom prst="rect">
            <a:avLst/>
          </a:prstGeom>
          <a:noFill/>
          <a:ln w="79375">
            <a:solidFill>
              <a:srgbClr val="FFCC00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Kayde</a:t>
            </a:r>
            <a:r>
              <a:rPr lang="en-US" dirty="0"/>
              <a:t> works hard and participates in school activities and in the community with orchestra	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			Mrs. Ford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2284ADEA-62DB-42DF-A8BC-A12F19024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77" y="1458191"/>
            <a:ext cx="2359152" cy="3127248"/>
          </a:xfrm>
          <a:prstGeom prst="rect">
            <a:avLst/>
          </a:prstGeom>
          <a:noFill/>
          <a:ln w="79375">
            <a:solidFill>
              <a:srgbClr val="3366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22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B7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/>
        </p:nvSpPr>
        <p:spPr>
          <a:xfrm>
            <a:off x="686710" y="166560"/>
            <a:ext cx="8109000" cy="837600"/>
          </a:xfrm>
          <a:prstGeom prst="rect">
            <a:avLst/>
          </a:prstGeom>
          <a:noFill/>
          <a:ln w="114300" cap="flat" cmpd="sng">
            <a:solidFill>
              <a:srgbClr val="FFCC00"/>
            </a:solidFill>
            <a:prstDash val="solid"/>
            <a:bevel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You Make AP a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GREAT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 </a:t>
            </a:r>
            <a:r>
              <a:rPr lang="en-US" sz="5000" dirty="0">
                <a:solidFill>
                  <a:srgbClr val="0B5394"/>
                </a:solidFill>
                <a:latin typeface="Patrick Hand"/>
                <a:sym typeface="Patrick Hand"/>
              </a:rPr>
              <a:t>P</a:t>
            </a:r>
            <a:r>
              <a:rPr lang="en" sz="5000" dirty="0">
                <a:solidFill>
                  <a:srgbClr val="0B5394"/>
                </a:solidFill>
                <a:latin typeface="Patrick Hand"/>
                <a:sym typeface="Patrick Hand"/>
              </a:rPr>
              <a:t>lace to BE! </a:t>
            </a:r>
            <a:endParaRPr sz="5000" dirty="0">
              <a:solidFill>
                <a:srgbClr val="0B5394"/>
              </a:solidFill>
              <a:latin typeface="Patrick Hand"/>
              <a:sym typeface="Patrick Hand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D25E7B-5E06-4FD6-BFB5-E08E8482B3DA}"/>
              </a:ext>
            </a:extLst>
          </p:cNvPr>
          <p:cNvSpPr txBox="1"/>
          <p:nvPr/>
        </p:nvSpPr>
        <p:spPr>
          <a:xfrm>
            <a:off x="3961690" y="1279282"/>
            <a:ext cx="4589718" cy="646331"/>
          </a:xfrm>
          <a:prstGeom prst="rect">
            <a:avLst/>
          </a:prstGeom>
          <a:noFill/>
          <a:ln w="76200">
            <a:solidFill>
              <a:schemeClr val="accent1">
                <a:lumMod val="40000"/>
                <a:lumOff val="60000"/>
              </a:schemeClr>
            </a:solidFill>
            <a:bevel/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B5394"/>
                </a:solidFill>
                <a:latin typeface="Patrick Hand"/>
              </a:rPr>
              <a:t>Katherine Story—Grade 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E3D0A1-7978-4F77-A2DE-30DC965FD8C5}"/>
              </a:ext>
            </a:extLst>
          </p:cNvPr>
          <p:cNvSpPr txBox="1"/>
          <p:nvPr/>
        </p:nvSpPr>
        <p:spPr>
          <a:xfrm>
            <a:off x="4435805" y="2308459"/>
            <a:ext cx="3532291" cy="2123658"/>
          </a:xfrm>
          <a:prstGeom prst="rect">
            <a:avLst/>
          </a:prstGeom>
          <a:noFill/>
          <a:ln w="79375">
            <a:solidFill>
              <a:srgbClr val="FFCC00"/>
            </a:solidFill>
            <a:bevel/>
          </a:ln>
        </p:spPr>
        <p:txBody>
          <a:bodyPr wrap="square" rtlCol="0">
            <a:spAutoFit/>
          </a:bodyPr>
          <a:lstStyle/>
          <a:p>
            <a:r>
              <a:rPr lang="en-US" dirty="0"/>
              <a:t>Katy is a very cheerful person that is always thinking about others.		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	Mrs.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Rohl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Lucida Handwriting" panose="03010101010101010101" pitchFamily="66" charset="0"/>
            </a:endParaRPr>
          </a:p>
          <a:p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Lucida Handwriting" panose="03010101010101010101" pitchFamily="66" charset="0"/>
            </a:endParaRPr>
          </a:p>
          <a:p>
            <a:r>
              <a:rPr lang="en-US" dirty="0"/>
              <a:t>Katherine is always pleasant when collecting recycling in the Main Office. </a:t>
            </a:r>
          </a:p>
          <a:p>
            <a:endParaRPr lang="en-US" dirty="0"/>
          </a:p>
          <a:p>
            <a:r>
              <a:rPr lang="en-US" dirty="0"/>
              <a:t>She is inquisitive and always smiling. 	</a:t>
            </a:r>
            <a:r>
              <a:rPr lang="en-US" sz="1000" dirty="0"/>
              <a:t>	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Handwriting" panose="03010101010101010101" pitchFamily="66" charset="0"/>
              </a:rPr>
              <a:t>Mrs. Otty</a:t>
            </a:r>
          </a:p>
          <a:p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07DD68C2-98A3-42C9-80C7-00E8D095C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904" y="1409700"/>
            <a:ext cx="2359152" cy="3127248"/>
          </a:xfrm>
          <a:prstGeom prst="rect">
            <a:avLst/>
          </a:prstGeom>
          <a:noFill/>
          <a:ln w="79375">
            <a:solidFill>
              <a:srgbClr val="3366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50" advClick="0" advTm="5000"/>
    </mc:Choice>
    <mc:Fallback xmlns="">
      <p:transition advClick="0" advTm="5000"/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4285F4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4285F4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3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4285F4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1032</Words>
  <Application>Microsoft Office PowerPoint</Application>
  <PresentationFormat>On-screen Show (16:9)</PresentationFormat>
  <Paragraphs>65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Patrick Hand</vt:lpstr>
      <vt:lpstr>Arial</vt:lpstr>
      <vt:lpstr>Lucida Handwriting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Lorna Otty</dc:creator>
  <cp:lastModifiedBy>Lorna Otty</cp:lastModifiedBy>
  <cp:revision>61</cp:revision>
  <cp:lastPrinted>2024-04-17T11:47:17Z</cp:lastPrinted>
  <dcterms:modified xsi:type="dcterms:W3CDTF">2024-05-01T11:33:01Z</dcterms:modified>
</cp:coreProperties>
</file>